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notesSlides/notesSlide16.xml" ContentType="application/vnd.openxmlformats-officedocument.presentationml.notesSlide+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notesSlides/notesSlide20.xml" ContentType="application/vnd.openxmlformats-officedocument.presentationml.notesSlide+xml"/>
  <Override PartName="/ppt/tags/tag57.xml" ContentType="application/vnd.openxmlformats-officedocument.presentationml.tags+xml"/>
  <Override PartName="/ppt/notesSlides/notesSlide21.xml" ContentType="application/vnd.openxmlformats-officedocument.presentationml.notesSlide+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notesSlides/notesSlide25.xml" ContentType="application/vnd.openxmlformats-officedocument.presentationml.notesSlide+xml"/>
  <Override PartName="/ppt/tags/tag62.xml" ContentType="application/vnd.openxmlformats-officedocument.presentationml.tags+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9" r:id="rId2"/>
    <p:sldId id="257" r:id="rId3"/>
    <p:sldId id="262"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265" r:id="rId18"/>
    <p:sldId id="313" r:id="rId19"/>
    <p:sldId id="268" r:id="rId20"/>
    <p:sldId id="272"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125A1D-D59B-FC28-20D8-1390F04D2AA5}" name="Agate Development" initials="AD" userId="Agate Development" providerId="None"/>
  <p188:author id="{2A95A230-7EA7-8227-3E2B-08EC68339622}" name="Marilyn Isaacks" initials="MI" userId="S::isaacks@agatepub.onmicrosoft.com::0364ad1e-3287-43f4-bbe5-39165916fc92" providerId="AD"/>
  <p188:author id="{00DB3184-8DB4-C7A8-6E01-E98291DFE131}" name="Thomas H. Cormen" initials="THC" userId="S::d32210h@dartmouth.edu::9d023bd1-fe87-435b-8ffc-424b678b2c3a" providerId="AD"/>
  <p188:author id="{D0571EF0-6B3A-9ED5-88C6-34874A2A4F47}" name="Agate" initials="A" userId="Agat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2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4" autoAdjust="0"/>
    <p:restoredTop sz="87075"/>
  </p:normalViewPr>
  <p:slideViewPr>
    <p:cSldViewPr snapToGrid="0">
      <p:cViewPr varScale="1">
        <p:scale>
          <a:sx n="106" d="100"/>
          <a:sy n="106" d="100"/>
        </p:scale>
        <p:origin x="8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13521-282F-442E-B43D-ADCE94B9474A}"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55B2B-5621-4549-B656-A9B498AC22FC}" type="slidenum">
              <a:rPr lang="en-US" smtClean="0"/>
              <a:t>‹#›</a:t>
            </a:fld>
            <a:endParaRPr lang="en-US"/>
          </a:p>
        </p:txBody>
      </p:sp>
    </p:spTree>
    <p:extLst>
      <p:ext uri="{BB962C8B-B14F-4D97-AF65-F5344CB8AC3E}">
        <p14:creationId xmlns:p14="http://schemas.microsoft.com/office/powerpoint/2010/main" val="93719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20</a:t>
            </a:fld>
            <a:endParaRPr lang="en-US"/>
          </a:p>
        </p:txBody>
      </p:sp>
    </p:spTree>
    <p:extLst>
      <p:ext uri="{BB962C8B-B14F-4D97-AF65-F5344CB8AC3E}">
        <p14:creationId xmlns:p14="http://schemas.microsoft.com/office/powerpoint/2010/main" val="244300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29</a:t>
            </a:fld>
            <a:endParaRPr lang="en-US"/>
          </a:p>
        </p:txBody>
      </p:sp>
    </p:spTree>
    <p:extLst>
      <p:ext uri="{BB962C8B-B14F-4D97-AF65-F5344CB8AC3E}">
        <p14:creationId xmlns:p14="http://schemas.microsoft.com/office/powerpoint/2010/main" val="274702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30</a:t>
            </a:fld>
            <a:endParaRPr lang="en-US"/>
          </a:p>
        </p:txBody>
      </p:sp>
    </p:spTree>
    <p:extLst>
      <p:ext uri="{BB962C8B-B14F-4D97-AF65-F5344CB8AC3E}">
        <p14:creationId xmlns:p14="http://schemas.microsoft.com/office/powerpoint/2010/main" val="19402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31</a:t>
            </a:fld>
            <a:endParaRPr lang="en-US"/>
          </a:p>
        </p:txBody>
      </p:sp>
    </p:spTree>
    <p:extLst>
      <p:ext uri="{BB962C8B-B14F-4D97-AF65-F5344CB8AC3E}">
        <p14:creationId xmlns:p14="http://schemas.microsoft.com/office/powerpoint/2010/main" val="3379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32</a:t>
            </a:fld>
            <a:endParaRPr lang="en-US"/>
          </a:p>
        </p:txBody>
      </p:sp>
    </p:spTree>
    <p:extLst>
      <p:ext uri="{BB962C8B-B14F-4D97-AF65-F5344CB8AC3E}">
        <p14:creationId xmlns:p14="http://schemas.microsoft.com/office/powerpoint/2010/main" val="902545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33</a:t>
            </a:fld>
            <a:endParaRPr lang="en-US"/>
          </a:p>
        </p:txBody>
      </p:sp>
    </p:spTree>
    <p:extLst>
      <p:ext uri="{BB962C8B-B14F-4D97-AF65-F5344CB8AC3E}">
        <p14:creationId xmlns:p14="http://schemas.microsoft.com/office/powerpoint/2010/main" val="341056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34</a:t>
            </a:fld>
            <a:endParaRPr lang="en-US"/>
          </a:p>
        </p:txBody>
      </p:sp>
    </p:spTree>
    <p:extLst>
      <p:ext uri="{BB962C8B-B14F-4D97-AF65-F5344CB8AC3E}">
        <p14:creationId xmlns:p14="http://schemas.microsoft.com/office/powerpoint/2010/main" val="41453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35</a:t>
            </a:fld>
            <a:endParaRPr lang="en-US"/>
          </a:p>
        </p:txBody>
      </p:sp>
    </p:spTree>
    <p:extLst>
      <p:ext uri="{BB962C8B-B14F-4D97-AF65-F5344CB8AC3E}">
        <p14:creationId xmlns:p14="http://schemas.microsoft.com/office/powerpoint/2010/main" val="398498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36</a:t>
            </a:fld>
            <a:endParaRPr lang="en-US"/>
          </a:p>
        </p:txBody>
      </p:sp>
    </p:spTree>
    <p:extLst>
      <p:ext uri="{BB962C8B-B14F-4D97-AF65-F5344CB8AC3E}">
        <p14:creationId xmlns:p14="http://schemas.microsoft.com/office/powerpoint/2010/main" val="3886018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37</a:t>
            </a:fld>
            <a:endParaRPr lang="en-US"/>
          </a:p>
        </p:txBody>
      </p:sp>
    </p:spTree>
    <p:extLst>
      <p:ext uri="{BB962C8B-B14F-4D97-AF65-F5344CB8AC3E}">
        <p14:creationId xmlns:p14="http://schemas.microsoft.com/office/powerpoint/2010/main" val="1467930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38</a:t>
            </a:fld>
            <a:endParaRPr lang="en-US"/>
          </a:p>
        </p:txBody>
      </p:sp>
    </p:spTree>
    <p:extLst>
      <p:ext uri="{BB962C8B-B14F-4D97-AF65-F5344CB8AC3E}">
        <p14:creationId xmlns:p14="http://schemas.microsoft.com/office/powerpoint/2010/main" val="205982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21</a:t>
            </a:fld>
            <a:endParaRPr lang="en-US"/>
          </a:p>
        </p:txBody>
      </p:sp>
    </p:spTree>
    <p:extLst>
      <p:ext uri="{BB962C8B-B14F-4D97-AF65-F5344CB8AC3E}">
        <p14:creationId xmlns:p14="http://schemas.microsoft.com/office/powerpoint/2010/main" val="1230270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39</a:t>
            </a:fld>
            <a:endParaRPr lang="en-US"/>
          </a:p>
        </p:txBody>
      </p:sp>
    </p:spTree>
    <p:extLst>
      <p:ext uri="{BB962C8B-B14F-4D97-AF65-F5344CB8AC3E}">
        <p14:creationId xmlns:p14="http://schemas.microsoft.com/office/powerpoint/2010/main" val="345668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40</a:t>
            </a:fld>
            <a:endParaRPr lang="en-US"/>
          </a:p>
        </p:txBody>
      </p:sp>
    </p:spTree>
    <p:extLst>
      <p:ext uri="{BB962C8B-B14F-4D97-AF65-F5344CB8AC3E}">
        <p14:creationId xmlns:p14="http://schemas.microsoft.com/office/powerpoint/2010/main" val="3539845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41</a:t>
            </a:fld>
            <a:endParaRPr lang="en-US"/>
          </a:p>
        </p:txBody>
      </p:sp>
    </p:spTree>
    <p:extLst>
      <p:ext uri="{BB962C8B-B14F-4D97-AF65-F5344CB8AC3E}">
        <p14:creationId xmlns:p14="http://schemas.microsoft.com/office/powerpoint/2010/main" val="25816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42</a:t>
            </a:fld>
            <a:endParaRPr lang="en-US"/>
          </a:p>
        </p:txBody>
      </p:sp>
    </p:spTree>
    <p:extLst>
      <p:ext uri="{BB962C8B-B14F-4D97-AF65-F5344CB8AC3E}">
        <p14:creationId xmlns:p14="http://schemas.microsoft.com/office/powerpoint/2010/main" val="170182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43</a:t>
            </a:fld>
            <a:endParaRPr lang="en-US"/>
          </a:p>
        </p:txBody>
      </p:sp>
    </p:spTree>
    <p:extLst>
      <p:ext uri="{BB962C8B-B14F-4D97-AF65-F5344CB8AC3E}">
        <p14:creationId xmlns:p14="http://schemas.microsoft.com/office/powerpoint/2010/main" val="356088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textbook covers an approach to allow deletion without using the DELETED marker.</a:t>
            </a:r>
          </a:p>
        </p:txBody>
      </p:sp>
      <p:sp>
        <p:nvSpPr>
          <p:cNvPr id="4" name="Slide Number Placeholder 3"/>
          <p:cNvSpPr>
            <a:spLocks noGrp="1"/>
          </p:cNvSpPr>
          <p:nvPr>
            <p:ph type="sldNum" sz="quarter" idx="5"/>
          </p:nvPr>
        </p:nvSpPr>
        <p:spPr/>
        <p:txBody>
          <a:bodyPr/>
          <a:lstStyle/>
          <a:p>
            <a:fld id="{48855B2B-5621-4549-B656-A9B498AC22FC}" type="slidenum">
              <a:rPr lang="en-US" smtClean="0"/>
              <a:t>44</a:t>
            </a:fld>
            <a:endParaRPr lang="en-US"/>
          </a:p>
        </p:txBody>
      </p:sp>
    </p:spTree>
    <p:extLst>
      <p:ext uri="{BB962C8B-B14F-4D97-AF65-F5344CB8AC3E}">
        <p14:creationId xmlns:p14="http://schemas.microsoft.com/office/powerpoint/2010/main" val="2656846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48855B2B-5621-4549-B656-A9B498AC22FC}" type="slidenum">
              <a:rPr lang="en-US" smtClean="0"/>
              <a:t>45</a:t>
            </a:fld>
            <a:endParaRPr lang="en-US"/>
          </a:p>
        </p:txBody>
      </p:sp>
    </p:spTree>
    <p:extLst>
      <p:ext uri="{BB962C8B-B14F-4D97-AF65-F5344CB8AC3E}">
        <p14:creationId xmlns:p14="http://schemas.microsoft.com/office/powerpoint/2010/main" val="308442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22</a:t>
            </a:fld>
            <a:endParaRPr lang="en-US"/>
          </a:p>
        </p:txBody>
      </p:sp>
    </p:spTree>
    <p:extLst>
      <p:ext uri="{BB962C8B-B14F-4D97-AF65-F5344CB8AC3E}">
        <p14:creationId xmlns:p14="http://schemas.microsoft.com/office/powerpoint/2010/main" val="188219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23</a:t>
            </a:fld>
            <a:endParaRPr lang="en-US"/>
          </a:p>
        </p:txBody>
      </p:sp>
    </p:spTree>
    <p:extLst>
      <p:ext uri="{BB962C8B-B14F-4D97-AF65-F5344CB8AC3E}">
        <p14:creationId xmlns:p14="http://schemas.microsoft.com/office/powerpoint/2010/main" val="42061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24</a:t>
            </a:fld>
            <a:endParaRPr lang="en-US"/>
          </a:p>
        </p:txBody>
      </p:sp>
    </p:spTree>
    <p:extLst>
      <p:ext uri="{BB962C8B-B14F-4D97-AF65-F5344CB8AC3E}">
        <p14:creationId xmlns:p14="http://schemas.microsoft.com/office/powerpoint/2010/main" val="233124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25</a:t>
            </a:fld>
            <a:endParaRPr lang="en-US"/>
          </a:p>
        </p:txBody>
      </p:sp>
    </p:spTree>
    <p:extLst>
      <p:ext uri="{BB962C8B-B14F-4D97-AF65-F5344CB8AC3E}">
        <p14:creationId xmlns:p14="http://schemas.microsoft.com/office/powerpoint/2010/main" val="353972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26</a:t>
            </a:fld>
            <a:endParaRPr lang="en-US"/>
          </a:p>
        </p:txBody>
      </p:sp>
    </p:spTree>
    <p:extLst>
      <p:ext uri="{BB962C8B-B14F-4D97-AF65-F5344CB8AC3E}">
        <p14:creationId xmlns:p14="http://schemas.microsoft.com/office/powerpoint/2010/main" val="29017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proof is in the textbook. </a:t>
            </a:r>
          </a:p>
          <a:p>
            <a:endParaRPr lang="en-US" dirty="0"/>
          </a:p>
          <a:p>
            <a:r>
              <a:rPr lang="en-US" dirty="0"/>
              <a:t>Another practical method based on multiply-shift is discussed there as well. It is very efficient in practice.</a:t>
            </a:r>
          </a:p>
        </p:txBody>
      </p:sp>
      <p:sp>
        <p:nvSpPr>
          <p:cNvPr id="4" name="Slide Number Placeholder 3"/>
          <p:cNvSpPr>
            <a:spLocks noGrp="1"/>
          </p:cNvSpPr>
          <p:nvPr>
            <p:ph type="sldNum" sz="quarter" idx="5"/>
          </p:nvPr>
        </p:nvSpPr>
        <p:spPr/>
        <p:txBody>
          <a:bodyPr/>
          <a:lstStyle/>
          <a:p>
            <a:fld id="{48855B2B-5621-4549-B656-A9B498AC22FC}" type="slidenum">
              <a:rPr lang="en-US" smtClean="0"/>
              <a:t>27</a:t>
            </a:fld>
            <a:endParaRPr lang="en-US"/>
          </a:p>
        </p:txBody>
      </p:sp>
    </p:spTree>
    <p:extLst>
      <p:ext uri="{BB962C8B-B14F-4D97-AF65-F5344CB8AC3E}">
        <p14:creationId xmlns:p14="http://schemas.microsoft.com/office/powerpoint/2010/main" val="388439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28</a:t>
            </a:fld>
            <a:endParaRPr lang="en-US"/>
          </a:p>
        </p:txBody>
      </p:sp>
    </p:spTree>
    <p:extLst>
      <p:ext uri="{BB962C8B-B14F-4D97-AF65-F5344CB8AC3E}">
        <p14:creationId xmlns:p14="http://schemas.microsoft.com/office/powerpoint/2010/main" val="847673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D005-645B-4665-ADC2-31DA47FB0859}"/>
              </a:ext>
            </a:extLst>
          </p:cNvPr>
          <p:cNvSpPr>
            <a:spLocks noGrp="1"/>
          </p:cNvSpPr>
          <p:nvPr>
            <p:ph type="ctrTitle" hasCustomPrompt="1"/>
          </p:nvPr>
        </p:nvSpPr>
        <p:spPr>
          <a:xfrm>
            <a:off x="3742442" y="1122364"/>
            <a:ext cx="6925559" cy="529213"/>
          </a:xfrm>
        </p:spPr>
        <p:txBody>
          <a:bodyPr anchor="ctr">
            <a:noAutofit/>
          </a:bodyPr>
          <a:lstStyle>
            <a:lvl1pPr algn="l">
              <a:defRPr sz="4000"/>
            </a:lvl1pPr>
          </a:lstStyle>
          <a:p>
            <a:r>
              <a:rPr lang="en-US" dirty="0"/>
              <a:t>CLICK TO EDIT TITLE STYLE</a:t>
            </a:r>
          </a:p>
        </p:txBody>
      </p:sp>
      <p:pic>
        <p:nvPicPr>
          <p:cNvPr id="7" name="Picture 6" descr="Diagram&#10;&#10;Description automatically generated with low confidence">
            <a:extLst>
              <a:ext uri="{FF2B5EF4-FFF2-40B4-BE49-F238E27FC236}">
                <a16:creationId xmlns:a16="http://schemas.microsoft.com/office/drawing/2014/main" id="{7C1C612A-DB61-4EB7-ABA7-7493762B66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013" t="2838" r="4670" b="2713"/>
          <a:stretch/>
        </p:blipFill>
        <p:spPr>
          <a:xfrm>
            <a:off x="1524000" y="1119002"/>
            <a:ext cx="2058187" cy="2384239"/>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682DAF0E-7F97-47E4-919E-4CF4629FD5A0}"/>
              </a:ext>
            </a:extLst>
          </p:cNvPr>
          <p:cNvSpPr/>
          <p:nvPr userDrawn="1"/>
        </p:nvSpPr>
        <p:spPr>
          <a:xfrm>
            <a:off x="1523998" y="3608761"/>
            <a:ext cx="9144000" cy="631596"/>
          </a:xfrm>
          <a:prstGeom prst="rect">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A65CC4A1-10DC-424A-92E6-D29D8958ADDD}"/>
              </a:ext>
            </a:extLst>
          </p:cNvPr>
          <p:cNvSpPr>
            <a:spLocks noGrp="1"/>
          </p:cNvSpPr>
          <p:nvPr>
            <p:ph type="subTitle" idx="1" hasCustomPrompt="1"/>
          </p:nvPr>
        </p:nvSpPr>
        <p:spPr>
          <a:xfrm>
            <a:off x="1524000" y="3602038"/>
            <a:ext cx="9144000" cy="631596"/>
          </a:xfrm>
        </p:spPr>
        <p:txBody>
          <a:bodyPr anchor="ctr">
            <a:normAutofit/>
          </a:bodyPr>
          <a:lstStyle>
            <a:lvl1pPr marL="0" indent="0" algn="r">
              <a:buNone/>
              <a:defRPr sz="2400">
                <a:solidFill>
                  <a:schemeClr val="bg1"/>
                </a:solidFill>
                <a:latin typeface="Times New Roman" panose="02020603050405020304" pitchFamily="18" charset="0"/>
                <a:cs typeface="Times New Roman" panose="02020603050405020304" pitchFamily="18" charset="0"/>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68FE3554-0961-4EC3-8E67-0ADD6F729BCD}"/>
              </a:ext>
            </a:extLst>
          </p:cNvPr>
          <p:cNvSpPr>
            <a:spLocks noGrp="1"/>
          </p:cNvSpPr>
          <p:nvPr>
            <p:ph type="body" sz="quarter" idx="13" hasCustomPrompt="1"/>
          </p:nvPr>
        </p:nvSpPr>
        <p:spPr>
          <a:xfrm>
            <a:off x="3743864" y="1803401"/>
            <a:ext cx="6924137" cy="1700213"/>
          </a:xfrm>
        </p:spPr>
        <p:txBody>
          <a:bodyPr>
            <a:noAutofit/>
          </a:bodyPr>
          <a:lstStyle>
            <a:lvl1pPr marL="0" indent="0">
              <a:buNone/>
              <a:defRPr sz="6000">
                <a:solidFill>
                  <a:schemeClr val="accent1"/>
                </a:solidFill>
                <a:latin typeface="Times New Roman" panose="02020603050405020304" pitchFamily="18" charset="0"/>
                <a:cs typeface="Times New Roman" panose="02020603050405020304" pitchFamily="18" charset="0"/>
              </a:defRPr>
            </a:lvl1pPr>
            <a:lvl2pPr>
              <a:defRPr sz="4000">
                <a:solidFill>
                  <a:schemeClr val="accent1"/>
                </a:solidFill>
                <a:latin typeface="+mj-lt"/>
              </a:defRPr>
            </a:lvl2pPr>
            <a:lvl3pPr>
              <a:defRPr sz="4000">
                <a:solidFill>
                  <a:schemeClr val="accent1"/>
                </a:solidFill>
                <a:latin typeface="+mj-lt"/>
              </a:defRPr>
            </a:lvl3pPr>
            <a:lvl4pPr>
              <a:defRPr sz="4000">
                <a:solidFill>
                  <a:schemeClr val="accent1"/>
                </a:solidFill>
                <a:latin typeface="+mj-lt"/>
              </a:defRPr>
            </a:lvl4pPr>
            <a:lvl5pPr>
              <a:defRPr sz="4000">
                <a:solidFill>
                  <a:schemeClr val="accent1"/>
                </a:solidFill>
                <a:latin typeface="+mj-lt"/>
              </a:defRPr>
            </a:lvl5pPr>
          </a:lstStyle>
          <a:p>
            <a:pPr lvl="0"/>
            <a:r>
              <a:rPr lang="en-US" dirty="0"/>
              <a:t>CLICK TO EDIT MASTER TITLE</a:t>
            </a:r>
          </a:p>
        </p:txBody>
      </p:sp>
    </p:spTree>
    <p:custDataLst>
      <p:tags r:id="rId1"/>
    </p:custDataLst>
    <p:extLst>
      <p:ext uri="{BB962C8B-B14F-4D97-AF65-F5344CB8AC3E}">
        <p14:creationId xmlns:p14="http://schemas.microsoft.com/office/powerpoint/2010/main" val="155661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5" name="Table Placeholder 4">
            <a:extLst>
              <a:ext uri="{FF2B5EF4-FFF2-40B4-BE49-F238E27FC236}">
                <a16:creationId xmlns:a16="http://schemas.microsoft.com/office/drawing/2014/main" id="{DDEB84AB-3E80-4999-8364-D47C69B98A40}"/>
              </a:ext>
            </a:extLst>
          </p:cNvPr>
          <p:cNvSpPr>
            <a:spLocks noGrp="1"/>
          </p:cNvSpPr>
          <p:nvPr>
            <p:ph type="tbl" sz="quarter" idx="13"/>
          </p:nvPr>
        </p:nvSpPr>
        <p:spPr>
          <a:xfrm>
            <a:off x="838199" y="1856232"/>
            <a:ext cx="10515602" cy="4142232"/>
          </a:xfrm>
        </p:spPr>
        <p:txBody>
          <a:bodyPr/>
          <a:lstStyle/>
          <a:p>
            <a:endParaRPr lang="en-US" dirty="0"/>
          </a:p>
        </p:txBody>
      </p:sp>
    </p:spTree>
    <p:custDataLst>
      <p:tags r:id="rId1"/>
    </p:custDataLst>
    <p:extLst>
      <p:ext uri="{BB962C8B-B14F-4D97-AF65-F5344CB8AC3E}">
        <p14:creationId xmlns:p14="http://schemas.microsoft.com/office/powerpoint/2010/main" val="136886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11297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2A54-511D-4B47-A8C1-E73BC66A8197}"/>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AC751022-59EB-4069-B08D-98C221023205}"/>
              </a:ext>
            </a:extLst>
          </p:cNvPr>
          <p:cNvSpPr>
            <a:spLocks noGrp="1"/>
          </p:cNvSpPr>
          <p:nvPr>
            <p:ph idx="1"/>
          </p:nvPr>
        </p:nvSpPr>
        <p:spPr>
          <a:xfrm>
            <a:off x="5183188" y="987425"/>
            <a:ext cx="6172201" cy="4873625"/>
          </a:xfrm>
        </p:spPr>
        <p:txBody>
          <a:bodyPr>
            <a:noAutofit/>
          </a:bodyPr>
          <a:lstStyle>
            <a:lvl1pPr>
              <a:defRPr sz="3200"/>
            </a:lvl1pPr>
            <a:lvl2pPr>
              <a:defRPr sz="2800"/>
            </a:lvl2pPr>
            <a:lvl3pPr>
              <a:defRPr sz="2400"/>
            </a:lvl3pPr>
            <a:lvl4pPr>
              <a:defRPr sz="24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Text Placeholder 3">
            <a:extLst>
              <a:ext uri="{FF2B5EF4-FFF2-40B4-BE49-F238E27FC236}">
                <a16:creationId xmlns:a16="http://schemas.microsoft.com/office/drawing/2014/main" id="{759A305B-2464-42AA-BB2A-4AF7022876ED}"/>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A9FC86AA-20C0-4B07-9897-057ED775F926}"/>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3" name="Text Placeholder 9">
            <a:extLst>
              <a:ext uri="{FF2B5EF4-FFF2-40B4-BE49-F238E27FC236}">
                <a16:creationId xmlns:a16="http://schemas.microsoft.com/office/drawing/2014/main" id="{87984911-9300-4852-A0CB-CB3247D6B560}"/>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08035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624-2FD8-4379-9172-06D593D6EAA0}"/>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EDB0D115-B69A-42D4-A9C3-F3D989363802}"/>
              </a:ext>
            </a:extLst>
          </p:cNvPr>
          <p:cNvSpPr>
            <a:spLocks noGrp="1"/>
          </p:cNvSpPr>
          <p:nvPr>
            <p:ph type="pic" idx="1"/>
          </p:nvPr>
        </p:nvSpPr>
        <p:spPr>
          <a:xfrm>
            <a:off x="5183188" y="987425"/>
            <a:ext cx="6172201" cy="4873625"/>
          </a:xfrm>
          <a:effectLst>
            <a:softEdge rad="63500"/>
          </a:effectLst>
        </p:spPr>
        <p:txBody>
          <a:bodyPr>
            <a:noAutofit/>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B4C5C395-1E09-4915-AE2A-CD60CFE23A09}"/>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3C105634-19EE-4A5E-94E5-65EFA74F22F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C5057AB1-3009-45DF-B96E-F14D5773329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4180855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096A-8A98-452D-9CE5-E9DDF01BB77B}"/>
              </a:ext>
            </a:extLst>
          </p:cNvPr>
          <p:cNvSpPr>
            <a:spLocks noGrp="1"/>
          </p:cNvSpPr>
          <p:nvPr>
            <p:ph type="title" hasCustomPrompt="1"/>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C0E313F0-59E0-446C-8D87-4C46E086A2E3}"/>
              </a:ext>
            </a:extLst>
          </p:cNvPr>
          <p:cNvSpPr>
            <a:spLocks noGrp="1"/>
          </p:cNvSpPr>
          <p:nvPr>
            <p:ph type="body" orient="vert" idx="1"/>
          </p:nvPr>
        </p:nvSpPr>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2B5EF5-0D25-4A20-981B-36CA8BD5EA60}"/>
              </a:ext>
            </a:extLst>
          </p:cNvPr>
          <p:cNvSpPr>
            <a:spLocks noGrp="1"/>
          </p:cNvSpPr>
          <p:nvPr>
            <p:ph type="sldNum" sz="quarter" idx="12"/>
          </p:nvPr>
        </p:nvSpPr>
        <p:spPr/>
        <p:txBody>
          <a:bodyPr/>
          <a:lstStyle/>
          <a:p>
            <a:fld id="{1C97C5FE-EAAB-4B0D-9845-9B0C19A6F892}" type="slidenum">
              <a:rPr lang="en-US" smtClean="0"/>
              <a:pPr/>
              <a:t>‹#›</a:t>
            </a:fld>
            <a:endParaRPr lang="en-US" dirty="0"/>
          </a:p>
        </p:txBody>
      </p:sp>
      <p:sp>
        <p:nvSpPr>
          <p:cNvPr id="9" name="Text Placeholder 9">
            <a:extLst>
              <a:ext uri="{FF2B5EF4-FFF2-40B4-BE49-F238E27FC236}">
                <a16:creationId xmlns:a16="http://schemas.microsoft.com/office/drawing/2014/main" id="{99BC4317-89C4-44E7-827D-A3E29B289A26}"/>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30431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0F1228-0816-46E0-9E58-C0387CF785FD}"/>
              </a:ext>
            </a:extLst>
          </p:cNvPr>
          <p:cNvSpPr>
            <a:spLocks noGrp="1"/>
          </p:cNvSpPr>
          <p:nvPr>
            <p:ph type="title" orient="vert" hasCustomPrompt="1"/>
          </p:nvPr>
        </p:nvSpPr>
        <p:spPr>
          <a:xfrm>
            <a:off x="8724899"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59CD2C2-37C2-4E32-9938-4D35DC160A5F}"/>
              </a:ext>
            </a:extLst>
          </p:cNvPr>
          <p:cNvSpPr>
            <a:spLocks noGrp="1"/>
          </p:cNvSpPr>
          <p:nvPr>
            <p:ph type="body" orient="vert" idx="1"/>
          </p:nvPr>
        </p:nvSpPr>
        <p:spPr>
          <a:xfrm>
            <a:off x="838199" y="365125"/>
            <a:ext cx="7734300" cy="5811838"/>
          </a:xfrm>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D4EE289-626E-45FD-AF65-9E4A3575D4EA}"/>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2527474A-38C9-4DD0-9A7A-36CFBB69468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80186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8B79-CA3E-4F3F-A5B2-FE7A0920005B}"/>
              </a:ext>
            </a:extLst>
          </p:cNvPr>
          <p:cNvSpPr>
            <a:spLocks noGrp="1"/>
          </p:cNvSpPr>
          <p:nvPr>
            <p:ph type="title" hasCustomPrompt="1"/>
          </p:nvPr>
        </p:nvSpPr>
        <p:spPr>
          <a:xfrm>
            <a:off x="831852"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2C363E7-E607-45DD-AE33-C7E73E80ABD4}"/>
              </a:ext>
            </a:extLst>
          </p:cNvPr>
          <p:cNvSpPr>
            <a:spLocks noGrp="1"/>
          </p:cNvSpPr>
          <p:nvPr>
            <p:ph type="body" idx="1"/>
          </p:nvPr>
        </p:nvSpPr>
        <p:spPr>
          <a:xfrm>
            <a:off x="831852" y="4589464"/>
            <a:ext cx="10515600" cy="1500187"/>
          </a:xfrm>
        </p:spPr>
        <p:txBody>
          <a:bodyPr>
            <a:noAutofit/>
          </a:bodyPr>
          <a:lstStyle>
            <a:lvl1pPr marL="0" indent="0">
              <a:buNone/>
              <a:defRPr sz="400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837328B-CAB5-4A92-89E7-EBA8C79452D7}"/>
              </a:ext>
            </a:extLst>
          </p:cNvPr>
          <p:cNvSpPr>
            <a:spLocks noGrp="1"/>
          </p:cNvSpPr>
          <p:nvPr>
            <p:ph type="sldNum" sz="quarter" idx="12"/>
          </p:nvPr>
        </p:nvSpPr>
        <p:spPr>
          <a:xfrm>
            <a:off x="9041877" y="6197543"/>
            <a:ext cx="2743200" cy="365125"/>
          </a:xfrm>
          <a:prstGeom prst="rect">
            <a:avLst/>
          </a:prstGeom>
        </p:spPr>
        <p:txBody>
          <a:bodyPr/>
          <a:lstStyle/>
          <a:p>
            <a:fld id="{1C97C5FE-EAAB-4B0D-9845-9B0C19A6F892}" type="slidenum">
              <a:rPr lang="en-US" smtClean="0"/>
              <a:t>‹#›</a:t>
            </a:fld>
            <a:endParaRPr lang="en-US" dirty="0"/>
          </a:p>
        </p:txBody>
      </p:sp>
      <p:sp>
        <p:nvSpPr>
          <p:cNvPr id="10" name="Text Placeholder 9">
            <a:extLst>
              <a:ext uri="{FF2B5EF4-FFF2-40B4-BE49-F238E27FC236}">
                <a16:creationId xmlns:a16="http://schemas.microsoft.com/office/drawing/2014/main" id="{DBB132AD-A6F8-4660-87E1-C8F491715CFE}"/>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7981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Styl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5C5-8FDF-4D5C-A928-4922BE63B8ED}"/>
              </a:ext>
            </a:extLst>
          </p:cNvPr>
          <p:cNvSpPr>
            <a:spLocks noGrp="1"/>
          </p:cNvSpPr>
          <p:nvPr>
            <p:ph type="title" hasCustomPrompt="1"/>
          </p:nvPr>
        </p:nvSpPr>
        <p:spPr/>
        <p:txBody>
          <a:bodyPr/>
          <a:lstStyle/>
          <a:p>
            <a:r>
              <a:rPr lang="en-US" dirty="0"/>
              <a:t>CLICK TO EDIT MASTER TITLE STYLE</a:t>
            </a:r>
          </a:p>
        </p:txBody>
      </p:sp>
      <p:sp>
        <p:nvSpPr>
          <p:cNvPr id="10" name="Slide Number Placeholder 9">
            <a:extLst>
              <a:ext uri="{FF2B5EF4-FFF2-40B4-BE49-F238E27FC236}">
                <a16:creationId xmlns:a16="http://schemas.microsoft.com/office/drawing/2014/main" id="{FAFDC964-152D-4CFF-B12F-C7753D272DC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1" name="Text Placeholder 9">
            <a:extLst>
              <a:ext uri="{FF2B5EF4-FFF2-40B4-BE49-F238E27FC236}">
                <a16:creationId xmlns:a16="http://schemas.microsoft.com/office/drawing/2014/main" id="{E92E2E86-84C9-4267-84BD-4CC0329019C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3" name="Text Placeholder 12">
            <a:extLst>
              <a:ext uri="{FF2B5EF4-FFF2-40B4-BE49-F238E27FC236}">
                <a16:creationId xmlns:a16="http://schemas.microsoft.com/office/drawing/2014/main" id="{EB94495F-31EC-4113-BF41-CEDCAB691238}"/>
              </a:ext>
            </a:extLst>
          </p:cNvPr>
          <p:cNvSpPr>
            <a:spLocks noGrp="1"/>
          </p:cNvSpPr>
          <p:nvPr>
            <p:ph type="body" sz="quarter" idx="13" hasCustomPrompt="1"/>
          </p:nvPr>
        </p:nvSpPr>
        <p:spPr>
          <a:xfrm>
            <a:off x="838202" y="1857375"/>
            <a:ext cx="10515600" cy="4109792"/>
          </a:xfrm>
        </p:spPr>
        <p:txBody>
          <a:bodyPr>
            <a:noAutofit/>
          </a:bodyPr>
          <a:lstStyle>
            <a:lvl1pPr marL="0" indent="0">
              <a:spcAft>
                <a:spcPts val="600"/>
              </a:spcAft>
              <a:buFont typeface="Wingdings" panose="05000000000000000000" pitchFamily="2" charset="2"/>
              <a:buNone/>
              <a:defRPr/>
            </a:lvl1pPr>
            <a:lvl2pPr marL="342900" indent="-342900">
              <a:buFont typeface="Arial" panose="020B0604020202020204" pitchFamily="34" charset="0"/>
              <a:buChar char="•"/>
              <a:defRPr sz="2800"/>
            </a:lvl2pPr>
            <a:lvl3pPr marL="685800" indent="-342900">
              <a:buFont typeface="Wingdings" panose="05000000000000000000" pitchFamily="2" charset="2"/>
              <a:buChar char="§"/>
              <a:defRPr sz="2400"/>
            </a:lvl3pPr>
            <a:lvl4pPr marL="1028700" indent="-342900">
              <a:buFont typeface="Arial" panose="020B0604020202020204" pitchFamily="34" charset="0"/>
              <a:buChar char="•"/>
              <a:defRPr sz="2400"/>
            </a:lvl4pPr>
          </a:lstStyle>
          <a:p>
            <a:pPr lvl="0"/>
            <a:r>
              <a:rPr lang="en-US" dirty="0"/>
              <a:t>Text</a:t>
            </a:r>
          </a:p>
          <a:p>
            <a:pPr lvl="1"/>
            <a:r>
              <a:rPr lang="en-US" dirty="0"/>
              <a:t>First level</a:t>
            </a:r>
          </a:p>
          <a:p>
            <a:pPr lvl="2"/>
            <a:r>
              <a:rPr lang="en-US" dirty="0"/>
              <a:t>Second level</a:t>
            </a:r>
          </a:p>
          <a:p>
            <a:pPr lvl="3"/>
            <a:r>
              <a:rPr lang="en-US" dirty="0"/>
              <a:t>Third</a:t>
            </a:r>
          </a:p>
          <a:p>
            <a:pPr lvl="0"/>
            <a:endParaRPr lang="en-US" dirty="0"/>
          </a:p>
        </p:txBody>
      </p:sp>
    </p:spTree>
    <p:custDataLst>
      <p:tags r:id="rId1"/>
    </p:custDataLst>
    <p:extLst>
      <p:ext uri="{BB962C8B-B14F-4D97-AF65-F5344CB8AC3E}">
        <p14:creationId xmlns:p14="http://schemas.microsoft.com/office/powerpoint/2010/main" val="277951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 Content Placehol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2812D6F-EC54-41D4-BC4A-780C3AD48321}"/>
              </a:ext>
            </a:extLst>
          </p:cNvPr>
          <p:cNvSpPr>
            <a:spLocks noGrp="1"/>
          </p:cNvSpPr>
          <p:nvPr>
            <p:ph idx="1"/>
          </p:nvPr>
        </p:nvSpPr>
        <p:spPr/>
        <p:txBody>
          <a:bodyPr>
            <a:noAutofit/>
          </a:bodyPr>
          <a:lstStyle>
            <a:lvl1pPr marL="0" indent="0">
              <a:spcAft>
                <a:spcPts val="600"/>
              </a:spcAft>
              <a:buNone/>
              <a:defRPr/>
            </a:lvl1pPr>
            <a:lvl2pPr>
              <a:defRPr/>
            </a:lvl2pPr>
            <a:lvl3pPr marL="1143014" indent="-228603">
              <a:buFont typeface="Wingdings" panose="05000000000000000000" pitchFamily="2" charset="2"/>
              <a:buChar char="§"/>
              <a:defRPr/>
            </a:lvl3pPr>
            <a:lvl4pPr>
              <a:defRPr/>
            </a:lvl4pPr>
          </a:lstStyle>
          <a:p>
            <a:pPr lvl="0"/>
            <a:endParaRPr lang="en-US" dirty="0"/>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latin typeface="Times New Roman" panose="02020603050405020304" pitchFamily="18" charset="0"/>
                <a:cs typeface="Times New Roman" panose="02020603050405020304" pitchFamily="18" charset="0"/>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69870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6F1D1AC-8D33-47A4-A3EA-FF1F5C27100E}"/>
              </a:ext>
            </a:extLst>
          </p:cNvPr>
          <p:cNvSpPr>
            <a:spLocks noGrp="1"/>
          </p:cNvSpPr>
          <p:nvPr>
            <p:ph type="pic" sz="quarter" idx="13"/>
          </p:nvPr>
        </p:nvSpPr>
        <p:spPr>
          <a:xfrm>
            <a:off x="7875589" y="3962618"/>
            <a:ext cx="3478213" cy="1946275"/>
          </a:xfrm>
          <a:effectLst>
            <a:softEdge rad="63500"/>
          </a:effectLst>
        </p:spPr>
        <p:txBody>
          <a:bodyPr>
            <a:noAutofit/>
          </a:bodyPr>
          <a:lstStyle/>
          <a:p>
            <a:endParaRPr lang="en-US"/>
          </a:p>
        </p:txBody>
      </p:sp>
      <p:sp>
        <p:nvSpPr>
          <p:cNvPr id="22" name="Picture Placeholder 20">
            <a:extLst>
              <a:ext uri="{FF2B5EF4-FFF2-40B4-BE49-F238E27FC236}">
                <a16:creationId xmlns:a16="http://schemas.microsoft.com/office/drawing/2014/main" id="{9D1DCB4C-C2E0-4956-8D74-6C794C6959AE}"/>
              </a:ext>
            </a:extLst>
          </p:cNvPr>
          <p:cNvSpPr>
            <a:spLocks noGrp="1"/>
          </p:cNvSpPr>
          <p:nvPr>
            <p:ph type="pic" sz="quarter" idx="14"/>
          </p:nvPr>
        </p:nvSpPr>
        <p:spPr>
          <a:xfrm>
            <a:off x="7875589" y="1844143"/>
            <a:ext cx="3478213" cy="1946275"/>
          </a:xfrm>
          <a:effectLst>
            <a:softEdge rad="63500"/>
          </a:effectLst>
        </p:spPr>
        <p:txBody>
          <a:bodyPr>
            <a:noAutofit/>
          </a:bodyPr>
          <a:lstStyle/>
          <a:p>
            <a:endParaRPr lang="en-US"/>
          </a:p>
        </p:txBody>
      </p:sp>
      <p:sp>
        <p:nvSpPr>
          <p:cNvPr id="23" name="Picture Placeholder 20">
            <a:extLst>
              <a:ext uri="{FF2B5EF4-FFF2-40B4-BE49-F238E27FC236}">
                <a16:creationId xmlns:a16="http://schemas.microsoft.com/office/drawing/2014/main" id="{8D29091F-5D3A-4094-9F91-122FDF80A5CF}"/>
              </a:ext>
            </a:extLst>
          </p:cNvPr>
          <p:cNvSpPr>
            <a:spLocks noGrp="1"/>
          </p:cNvSpPr>
          <p:nvPr>
            <p:ph type="pic" sz="quarter" idx="15"/>
          </p:nvPr>
        </p:nvSpPr>
        <p:spPr>
          <a:xfrm>
            <a:off x="838202" y="1844143"/>
            <a:ext cx="3478213" cy="1946275"/>
          </a:xfrm>
          <a:effectLst>
            <a:softEdge rad="63500"/>
          </a:effectLst>
        </p:spPr>
        <p:txBody>
          <a:bodyPr>
            <a:noAutofit/>
          </a:bodyPr>
          <a:lstStyle/>
          <a:p>
            <a:endParaRPr lang="en-US"/>
          </a:p>
        </p:txBody>
      </p:sp>
      <p:sp>
        <p:nvSpPr>
          <p:cNvPr id="24" name="Picture Placeholder 20">
            <a:extLst>
              <a:ext uri="{FF2B5EF4-FFF2-40B4-BE49-F238E27FC236}">
                <a16:creationId xmlns:a16="http://schemas.microsoft.com/office/drawing/2014/main" id="{3B0F4950-46D0-44AB-88B4-1935F91F2FFF}"/>
              </a:ext>
            </a:extLst>
          </p:cNvPr>
          <p:cNvSpPr>
            <a:spLocks noGrp="1"/>
          </p:cNvSpPr>
          <p:nvPr>
            <p:ph type="pic" sz="quarter" idx="16"/>
          </p:nvPr>
        </p:nvSpPr>
        <p:spPr>
          <a:xfrm>
            <a:off x="838202" y="3962618"/>
            <a:ext cx="3478213" cy="1946275"/>
          </a:xfrm>
          <a:effectLst>
            <a:softEdge rad="63500"/>
          </a:effectLst>
        </p:spPr>
        <p:txBody>
          <a:bodyPr>
            <a:noAutofit/>
          </a:bodyPr>
          <a:lstStyle/>
          <a:p>
            <a:endParaRPr lang="en-US"/>
          </a:p>
        </p:txBody>
      </p:sp>
      <p:sp>
        <p:nvSpPr>
          <p:cNvPr id="25" name="Picture Placeholder 20">
            <a:extLst>
              <a:ext uri="{FF2B5EF4-FFF2-40B4-BE49-F238E27FC236}">
                <a16:creationId xmlns:a16="http://schemas.microsoft.com/office/drawing/2014/main" id="{3C590C0C-67F6-4B0E-AB8B-E7BA03B0FB28}"/>
              </a:ext>
            </a:extLst>
          </p:cNvPr>
          <p:cNvSpPr>
            <a:spLocks noGrp="1"/>
          </p:cNvSpPr>
          <p:nvPr>
            <p:ph type="pic" sz="quarter" idx="17"/>
          </p:nvPr>
        </p:nvSpPr>
        <p:spPr>
          <a:xfrm>
            <a:off x="4356895" y="3962618"/>
            <a:ext cx="3478213" cy="1946275"/>
          </a:xfrm>
          <a:effectLst>
            <a:softEdge rad="63500"/>
          </a:effectLst>
        </p:spPr>
        <p:txBody>
          <a:bodyPr>
            <a:noAutofit/>
          </a:bodyPr>
          <a:lstStyle/>
          <a:p>
            <a:endParaRPr lang="en-US"/>
          </a:p>
        </p:txBody>
      </p:sp>
      <p:sp>
        <p:nvSpPr>
          <p:cNvPr id="26" name="Picture Placeholder 20">
            <a:extLst>
              <a:ext uri="{FF2B5EF4-FFF2-40B4-BE49-F238E27FC236}">
                <a16:creationId xmlns:a16="http://schemas.microsoft.com/office/drawing/2014/main" id="{BD4B32A8-4AFA-4DBB-9397-B8489318FE9E}"/>
              </a:ext>
            </a:extLst>
          </p:cNvPr>
          <p:cNvSpPr>
            <a:spLocks noGrp="1"/>
          </p:cNvSpPr>
          <p:nvPr>
            <p:ph type="pic" sz="quarter" idx="18"/>
          </p:nvPr>
        </p:nvSpPr>
        <p:spPr>
          <a:xfrm>
            <a:off x="4356895" y="1844143"/>
            <a:ext cx="3478213" cy="1946275"/>
          </a:xfrm>
          <a:effectLst>
            <a:softEdge rad="63500"/>
          </a:effectLst>
        </p:spPr>
        <p:txBody>
          <a:bodyPr>
            <a:noAutofit/>
          </a:bodyPr>
          <a:lstStyle/>
          <a:p>
            <a:endParaRPr lang="en-US"/>
          </a:p>
        </p:txBody>
      </p:sp>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a:xfrm>
            <a:off x="838202" y="295334"/>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pic>
        <p:nvPicPr>
          <p:cNvPr id="14" name="Graphic 13" descr="Badge 6 with solid fill">
            <a:extLst>
              <a:ext uri="{FF2B5EF4-FFF2-40B4-BE49-F238E27FC236}">
                <a16:creationId xmlns:a16="http://schemas.microsoft.com/office/drawing/2014/main" id="{470F2841-B0CC-41DA-8FAB-267381961B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6645" y="3909967"/>
            <a:ext cx="423819" cy="423819"/>
          </a:xfrm>
          <a:prstGeom prst="rect">
            <a:avLst/>
          </a:prstGeom>
        </p:spPr>
      </p:pic>
      <p:pic>
        <p:nvPicPr>
          <p:cNvPr id="15" name="Graphic 14" descr="Badge 1 with solid fill">
            <a:extLst>
              <a:ext uri="{FF2B5EF4-FFF2-40B4-BE49-F238E27FC236}">
                <a16:creationId xmlns:a16="http://schemas.microsoft.com/office/drawing/2014/main" id="{172863AC-07AE-4D8A-A3B1-CD134449B3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618" y="1800282"/>
            <a:ext cx="423819" cy="423819"/>
          </a:xfrm>
          <a:prstGeom prst="rect">
            <a:avLst/>
          </a:prstGeom>
        </p:spPr>
      </p:pic>
      <p:pic>
        <p:nvPicPr>
          <p:cNvPr id="16" name="Graphic 15" descr="Badge with solid fill">
            <a:extLst>
              <a:ext uri="{FF2B5EF4-FFF2-40B4-BE49-F238E27FC236}">
                <a16:creationId xmlns:a16="http://schemas.microsoft.com/office/drawing/2014/main" id="{02D116A2-3EE9-4ABD-BAB5-67D0B177988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7141" y="1800282"/>
            <a:ext cx="423819" cy="423819"/>
          </a:xfrm>
          <a:prstGeom prst="rect">
            <a:avLst/>
          </a:prstGeom>
        </p:spPr>
      </p:pic>
      <p:pic>
        <p:nvPicPr>
          <p:cNvPr id="17" name="Graphic 16" descr="Badge 3 with solid fill">
            <a:extLst>
              <a:ext uri="{FF2B5EF4-FFF2-40B4-BE49-F238E27FC236}">
                <a16:creationId xmlns:a16="http://schemas.microsoft.com/office/drawing/2014/main" id="{F09FF110-59DA-4D50-B3F8-B01CCE209C3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6645" y="1800282"/>
            <a:ext cx="423819" cy="423819"/>
          </a:xfrm>
          <a:prstGeom prst="rect">
            <a:avLst/>
          </a:prstGeom>
        </p:spPr>
      </p:pic>
      <p:pic>
        <p:nvPicPr>
          <p:cNvPr id="18" name="Graphic 17" descr="Badge 5 with solid fill">
            <a:extLst>
              <a:ext uri="{FF2B5EF4-FFF2-40B4-BE49-F238E27FC236}">
                <a16:creationId xmlns:a16="http://schemas.microsoft.com/office/drawing/2014/main" id="{A4F3583E-82D5-4230-8F59-37C1BE0D194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7141" y="3909967"/>
            <a:ext cx="423819" cy="423819"/>
          </a:xfrm>
          <a:prstGeom prst="rect">
            <a:avLst/>
          </a:prstGeom>
        </p:spPr>
      </p:pic>
      <p:pic>
        <p:nvPicPr>
          <p:cNvPr id="19" name="Graphic 18" descr="Badge 4 with solid fill">
            <a:extLst>
              <a:ext uri="{FF2B5EF4-FFF2-40B4-BE49-F238E27FC236}">
                <a16:creationId xmlns:a16="http://schemas.microsoft.com/office/drawing/2014/main" id="{5BD67A39-C562-4210-989C-99484F84DEDA}"/>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618" y="3909967"/>
            <a:ext cx="423819" cy="423819"/>
          </a:xfrm>
          <a:prstGeom prst="rect">
            <a:avLst/>
          </a:prstGeom>
        </p:spPr>
      </p:pic>
    </p:spTree>
    <p:custDataLst>
      <p:tags r:id="rId1"/>
    </p:custDataLst>
    <p:extLst>
      <p:ext uri="{BB962C8B-B14F-4D97-AF65-F5344CB8AC3E}">
        <p14:creationId xmlns:p14="http://schemas.microsoft.com/office/powerpoint/2010/main" val="4210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6172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975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 Call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FAE22-0F09-4124-AA37-973A311F4769}"/>
              </a:ext>
            </a:extLst>
          </p:cNvPr>
          <p:cNvSpPr/>
          <p:nvPr userDrawn="1"/>
        </p:nvSpPr>
        <p:spPr>
          <a:xfrm>
            <a:off x="7494307" y="1825625"/>
            <a:ext cx="3859492" cy="4150970"/>
          </a:xfrm>
          <a:prstGeom prst="rect">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7692274" y="2073898"/>
            <a:ext cx="3403076" cy="367645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2" y="1825625"/>
            <a:ext cx="6524133"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208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6611" y="2501170"/>
            <a:ext cx="5157787"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2505076"/>
            <a:ext cx="5183188"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3" name="Slide Number Placeholder 12">
            <a:extLst>
              <a:ext uri="{FF2B5EF4-FFF2-40B4-BE49-F238E27FC236}">
                <a16:creationId xmlns:a16="http://schemas.microsoft.com/office/drawing/2014/main" id="{0F89DAD1-FBEF-4427-8A13-607A13DE55E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4" name="Text Placeholder 9">
            <a:extLst>
              <a:ext uri="{FF2B5EF4-FFF2-40B4-BE49-F238E27FC236}">
                <a16:creationId xmlns:a16="http://schemas.microsoft.com/office/drawing/2014/main" id="{EC6844FE-57F2-436B-8575-50A0530212E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6" name="Text Placeholder 15">
            <a:extLst>
              <a:ext uri="{FF2B5EF4-FFF2-40B4-BE49-F238E27FC236}">
                <a16:creationId xmlns:a16="http://schemas.microsoft.com/office/drawing/2014/main" id="{E5F80CAB-75A1-4094-B904-98EBEC514A2D}"/>
              </a:ext>
            </a:extLst>
          </p:cNvPr>
          <p:cNvSpPr>
            <a:spLocks noGrp="1"/>
          </p:cNvSpPr>
          <p:nvPr>
            <p:ph type="body" sz="quarter" idx="13"/>
          </p:nvPr>
        </p:nvSpPr>
        <p:spPr>
          <a:xfrm>
            <a:off x="836614" y="1701801"/>
            <a:ext cx="5157787" cy="782637"/>
          </a:xfrm>
        </p:spPr>
        <p:txBody>
          <a:bodyPr>
            <a:noAutofit/>
          </a:bodyPr>
          <a:lstStyle>
            <a:lvl1pPr marL="0" indent="0">
              <a:buNone/>
              <a:defRPr b="1"/>
            </a:lvl1pPr>
          </a:lstStyle>
          <a:p>
            <a:pPr lvl="0"/>
            <a:r>
              <a:rPr lang="en-US" dirty="0"/>
              <a:t>Click to edit Master text styles</a:t>
            </a:r>
          </a:p>
        </p:txBody>
      </p:sp>
      <p:sp>
        <p:nvSpPr>
          <p:cNvPr id="17" name="Text Placeholder 15">
            <a:extLst>
              <a:ext uri="{FF2B5EF4-FFF2-40B4-BE49-F238E27FC236}">
                <a16:creationId xmlns:a16="http://schemas.microsoft.com/office/drawing/2014/main" id="{AECB045D-FF31-473E-8D55-CD9220846AFE}"/>
              </a:ext>
            </a:extLst>
          </p:cNvPr>
          <p:cNvSpPr>
            <a:spLocks noGrp="1"/>
          </p:cNvSpPr>
          <p:nvPr>
            <p:ph type="body" sz="quarter" idx="14"/>
          </p:nvPr>
        </p:nvSpPr>
        <p:spPr>
          <a:xfrm>
            <a:off x="6172201" y="1701801"/>
            <a:ext cx="5183189" cy="782637"/>
          </a:xfrm>
        </p:spPr>
        <p:txBody>
          <a:bodyPr>
            <a:noAutofit/>
          </a:bodyPr>
          <a:lstStyle>
            <a:lvl1pPr marL="0" indent="0">
              <a:buNone/>
              <a:defRPr b="1"/>
            </a:lvl1pPr>
          </a:lstStyle>
          <a:p>
            <a:pPr lvl="0"/>
            <a:r>
              <a:rPr lang="en-US" dirty="0"/>
              <a:t>Click to edit Master text styles</a:t>
            </a:r>
          </a:p>
        </p:txBody>
      </p:sp>
    </p:spTree>
    <p:custDataLst>
      <p:tags r:id="rId1"/>
    </p:custDataLst>
    <p:extLst>
      <p:ext uri="{BB962C8B-B14F-4D97-AF65-F5344CB8AC3E}">
        <p14:creationId xmlns:p14="http://schemas.microsoft.com/office/powerpoint/2010/main" val="223550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9789" y="3032976"/>
            <a:ext cx="5157787"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3032976"/>
            <a:ext cx="5183188"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8" name="Text Placeholder 7">
            <a:extLst>
              <a:ext uri="{FF2B5EF4-FFF2-40B4-BE49-F238E27FC236}">
                <a16:creationId xmlns:a16="http://schemas.microsoft.com/office/drawing/2014/main" id="{C644F47F-B911-4BAA-88A8-D2DF884349FC}"/>
              </a:ext>
            </a:extLst>
          </p:cNvPr>
          <p:cNvSpPr>
            <a:spLocks noGrp="1"/>
          </p:cNvSpPr>
          <p:nvPr>
            <p:ph type="body" sz="quarter" idx="13"/>
          </p:nvPr>
        </p:nvSpPr>
        <p:spPr>
          <a:xfrm>
            <a:off x="836612" y="1693983"/>
            <a:ext cx="10518777" cy="1325563"/>
          </a:xfrm>
        </p:spPr>
        <p:txBody>
          <a:bodyPr>
            <a:noAutofit/>
          </a:bodyPr>
          <a:lstStyle>
            <a:lvl1pPr marL="0" indent="0">
              <a:buNone/>
              <a:defRPr sz="2800"/>
            </a:lvl1pPr>
            <a:lvl2pPr marL="457206" indent="0">
              <a:buNone/>
              <a:defRPr sz="2400"/>
            </a:lvl2pPr>
            <a:lvl3pPr>
              <a:defRPr sz="2400"/>
            </a:lvl3pPr>
            <a:lvl4pPr>
              <a:defRPr sz="2400"/>
            </a:lvl4pPr>
            <a:lvl5pPr>
              <a:defRPr sz="2400"/>
            </a:lvl5pPr>
          </a:lstStyle>
          <a:p>
            <a:pPr lvl="0"/>
            <a:r>
              <a:rPr lang="en-US" dirty="0"/>
              <a:t>Click to edit Master text styles</a:t>
            </a:r>
          </a:p>
        </p:txBody>
      </p:sp>
      <p:sp>
        <p:nvSpPr>
          <p:cNvPr id="15" name="Slide Number Placeholder 14">
            <a:extLst>
              <a:ext uri="{FF2B5EF4-FFF2-40B4-BE49-F238E27FC236}">
                <a16:creationId xmlns:a16="http://schemas.microsoft.com/office/drawing/2014/main" id="{E9CAE6F6-5470-4594-988C-6EB0124E8440}"/>
              </a:ext>
            </a:extLst>
          </p:cNvPr>
          <p:cNvSpPr>
            <a:spLocks noGrp="1"/>
          </p:cNvSpPr>
          <p:nvPr>
            <p:ph type="sldNum" sz="quarter" idx="15"/>
          </p:nvPr>
        </p:nvSpPr>
        <p:spPr/>
        <p:txBody>
          <a:bodyPr/>
          <a:lstStyle/>
          <a:p>
            <a:fld id="{1C97C5FE-EAAB-4B0D-9845-9B0C19A6F892}" type="slidenum">
              <a:rPr lang="en-US" smtClean="0"/>
              <a:pPr/>
              <a:t>‹#›</a:t>
            </a:fld>
            <a:endParaRPr lang="en-US" dirty="0"/>
          </a:p>
        </p:txBody>
      </p:sp>
      <p:sp>
        <p:nvSpPr>
          <p:cNvPr id="16" name="Text Placeholder 9">
            <a:extLst>
              <a:ext uri="{FF2B5EF4-FFF2-40B4-BE49-F238E27FC236}">
                <a16:creationId xmlns:a16="http://schemas.microsoft.com/office/drawing/2014/main" id="{E12EBE07-C462-4B9A-9728-C2FBB1BBB5A6}"/>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3001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F0A29-DA17-41F6-9A0D-B4C11EEE624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a:t>
            </a:r>
          </a:p>
          <a:p>
            <a:pPr lvl="4"/>
            <a:r>
              <a:rPr lang="en-US" dirty="0"/>
              <a:t>Fourth level</a:t>
            </a:r>
          </a:p>
        </p:txBody>
      </p:sp>
      <p:sp>
        <p:nvSpPr>
          <p:cNvPr id="2" name="Title Placeholder 1">
            <a:extLst>
              <a:ext uri="{FF2B5EF4-FFF2-40B4-BE49-F238E27FC236}">
                <a16:creationId xmlns:a16="http://schemas.microsoft.com/office/drawing/2014/main" id="{8AF0BAE3-D4D2-4A90-8303-9A2DBA597499}"/>
              </a:ext>
            </a:extLst>
          </p:cNvPr>
          <p:cNvSpPr>
            <a:spLocks noGrp="1"/>
          </p:cNvSpPr>
          <p:nvPr>
            <p:ph type="title"/>
          </p:nvPr>
        </p:nvSpPr>
        <p:spPr>
          <a:xfrm>
            <a:off x="838202" y="29533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51" name="Slide Number Placeholder 5">
            <a:extLst>
              <a:ext uri="{FF2B5EF4-FFF2-40B4-BE49-F238E27FC236}">
                <a16:creationId xmlns:a16="http://schemas.microsoft.com/office/drawing/2014/main" id="{0028D1E9-E7DF-4F9F-AE31-E939DF166E07}"/>
              </a:ext>
            </a:extLst>
          </p:cNvPr>
          <p:cNvSpPr>
            <a:spLocks noGrp="1"/>
          </p:cNvSpPr>
          <p:nvPr>
            <p:ph type="sldNum" sz="quarter" idx="4"/>
          </p:nvPr>
        </p:nvSpPr>
        <p:spPr>
          <a:xfrm>
            <a:off x="9041877" y="6197543"/>
            <a:ext cx="2743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1C97C5FE-EAAB-4B0D-9845-9B0C19A6F892}" type="slidenum">
              <a:rPr lang="en-US" smtClean="0"/>
              <a:pPr/>
              <a:t>‹#›</a:t>
            </a:fld>
            <a:endParaRPr lang="en-US" dirty="0"/>
          </a:p>
        </p:txBody>
      </p:sp>
    </p:spTree>
    <p:custDataLst>
      <p:tags r:id="rId17"/>
    </p:custDataLst>
    <p:extLst>
      <p:ext uri="{BB962C8B-B14F-4D97-AF65-F5344CB8AC3E}">
        <p14:creationId xmlns:p14="http://schemas.microsoft.com/office/powerpoint/2010/main" val="11195320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 id="2147483677" r:id="rId5"/>
    <p:sldLayoutId id="2147483652" r:id="rId6"/>
    <p:sldLayoutId id="2147483678" r:id="rId7"/>
    <p:sldLayoutId id="2147483653" r:id="rId8"/>
    <p:sldLayoutId id="2147483660" r:id="rId9"/>
    <p:sldLayoutId id="2147483661" r:id="rId10"/>
    <p:sldLayoutId id="2147483655" r:id="rId11"/>
    <p:sldLayoutId id="2147483656" r:id="rId12"/>
    <p:sldLayoutId id="2147483657" r:id="rId13"/>
    <p:sldLayoutId id="2147483658" r:id="rId14"/>
    <p:sldLayoutId id="2147483659" r:id="rId15"/>
  </p:sldLayoutIdLst>
  <p:hf hdr="0" ftr="0" dt="0"/>
  <p:txStyles>
    <p:titleStyle>
      <a:lvl1pPr algn="l" defTabSz="914411"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9.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8.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39.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49.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6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740A-D2F5-45EF-8E4B-57EDFD6F1004}"/>
              </a:ext>
            </a:extLst>
          </p:cNvPr>
          <p:cNvSpPr>
            <a:spLocks noGrp="1"/>
          </p:cNvSpPr>
          <p:nvPr>
            <p:ph type="ctrTitle"/>
          </p:nvPr>
        </p:nvSpPr>
        <p:spPr/>
        <p:txBody>
          <a:bodyPr/>
          <a:lstStyle/>
          <a:p>
            <a:r>
              <a:rPr lang="en-US" dirty="0"/>
              <a:t>INTRODUCTION TO</a:t>
            </a:r>
          </a:p>
        </p:txBody>
      </p:sp>
      <p:sp>
        <p:nvSpPr>
          <p:cNvPr id="6" name="Subtitle 5">
            <a:extLst>
              <a:ext uri="{FF2B5EF4-FFF2-40B4-BE49-F238E27FC236}">
                <a16:creationId xmlns:a16="http://schemas.microsoft.com/office/drawing/2014/main" id="{3161163F-A49B-49D8-8598-2853F3B06E88}"/>
              </a:ext>
            </a:extLst>
          </p:cNvPr>
          <p:cNvSpPr>
            <a:spLocks noGrp="1"/>
          </p:cNvSpPr>
          <p:nvPr>
            <p:ph type="subTitle" idx="1"/>
          </p:nvPr>
        </p:nvSpPr>
        <p:spPr/>
        <p:txBody>
          <a:bodyPr/>
          <a:lstStyle/>
          <a:p>
            <a:r>
              <a:rPr lang="en-US" dirty="0"/>
              <a:t>FOURTH EDITION</a:t>
            </a:r>
          </a:p>
        </p:txBody>
      </p:sp>
      <p:sp>
        <p:nvSpPr>
          <p:cNvPr id="4" name="Text Placeholder 3">
            <a:extLst>
              <a:ext uri="{FF2B5EF4-FFF2-40B4-BE49-F238E27FC236}">
                <a16:creationId xmlns:a16="http://schemas.microsoft.com/office/drawing/2014/main" id="{AC1509A4-CAF2-4B1A-A105-1B8CCA91BC20}"/>
              </a:ext>
            </a:extLst>
          </p:cNvPr>
          <p:cNvSpPr>
            <a:spLocks noGrp="1"/>
          </p:cNvSpPr>
          <p:nvPr>
            <p:ph type="body" sz="quarter" idx="13"/>
          </p:nvPr>
        </p:nvSpPr>
        <p:spPr/>
        <p:txBody>
          <a:bodyPr/>
          <a:lstStyle/>
          <a:p>
            <a:r>
              <a:rPr lang="en-US" dirty="0"/>
              <a:t>ALGORITHMS</a:t>
            </a:r>
          </a:p>
        </p:txBody>
      </p:sp>
    </p:spTree>
    <p:custDataLst>
      <p:tags r:id="rId1"/>
    </p:custDataLst>
    <p:extLst>
      <p:ext uri="{BB962C8B-B14F-4D97-AF65-F5344CB8AC3E}">
        <p14:creationId xmlns:p14="http://schemas.microsoft.com/office/powerpoint/2010/main" val="2937698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HASH TABLES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10</a:t>
            </a:fld>
            <a:endParaRPr lang="en-US" dirty="0"/>
          </a:p>
        </p:txBody>
      </p:sp>
      <p:pic>
        <p:nvPicPr>
          <p:cNvPr id="7" name="Content Placeholder 6" descr="Text, letter&#10;&#10;Description automatically generated">
            <a:extLst>
              <a:ext uri="{FF2B5EF4-FFF2-40B4-BE49-F238E27FC236}">
                <a16:creationId xmlns:a16="http://schemas.microsoft.com/office/drawing/2014/main" id="{E9B1CA05-1AE9-4F92-9488-5ED56DF15A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8488" y="1620897"/>
            <a:ext cx="10515600" cy="3438152"/>
          </a:xfrm>
        </p:spPr>
      </p:pic>
    </p:spTree>
    <p:custDataLst>
      <p:tags r:id="rId1"/>
    </p:custDataLst>
    <p:extLst>
      <p:ext uri="{BB962C8B-B14F-4D97-AF65-F5344CB8AC3E}">
        <p14:creationId xmlns:p14="http://schemas.microsoft.com/office/powerpoint/2010/main" val="189886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HASH TABLES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11</a:t>
            </a:fld>
            <a:endParaRPr lang="en-US" dirty="0"/>
          </a:p>
        </p:txBody>
      </p:sp>
      <p:pic>
        <p:nvPicPr>
          <p:cNvPr id="7" name="Content Placeholder 6">
            <a:extLst>
              <a:ext uri="{FF2B5EF4-FFF2-40B4-BE49-F238E27FC236}">
                <a16:creationId xmlns:a16="http://schemas.microsoft.com/office/drawing/2014/main" id="{E9B1CA05-1AE9-4F92-9488-5ED56DF15A2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98488" y="1620897"/>
            <a:ext cx="10563659" cy="3785116"/>
          </a:xfrm>
        </p:spPr>
      </p:pic>
    </p:spTree>
    <p:custDataLst>
      <p:tags r:id="rId1"/>
    </p:custDataLst>
    <p:extLst>
      <p:ext uri="{BB962C8B-B14F-4D97-AF65-F5344CB8AC3E}">
        <p14:creationId xmlns:p14="http://schemas.microsoft.com/office/powerpoint/2010/main" val="222910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COLLISION RESOLUTION BY CHAINING</a:t>
            </a:r>
          </a:p>
        </p:txBody>
      </p:sp>
      <p:pic>
        <p:nvPicPr>
          <p:cNvPr id="7" name="Content Placeholder 6" descr="Text&#10;&#10;Description automatically generated">
            <a:extLst>
              <a:ext uri="{FF2B5EF4-FFF2-40B4-BE49-F238E27FC236}">
                <a16:creationId xmlns:a16="http://schemas.microsoft.com/office/drawing/2014/main" id="{FE34C11A-3021-417C-BE36-8D57C28D7B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5046"/>
          <a:stretch/>
        </p:blipFill>
        <p:spPr>
          <a:xfrm>
            <a:off x="945380" y="1862882"/>
            <a:ext cx="10515600" cy="1325563"/>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12</a:t>
            </a:fld>
            <a:endParaRPr lang="en-US" dirty="0"/>
          </a:p>
        </p:txBody>
      </p:sp>
      <p:pic>
        <p:nvPicPr>
          <p:cNvPr id="5" name="Picture 4" descr="Diagram&#10;&#10;Description automatically generated">
            <a:extLst>
              <a:ext uri="{FF2B5EF4-FFF2-40B4-BE49-F238E27FC236}">
                <a16:creationId xmlns:a16="http://schemas.microsoft.com/office/drawing/2014/main" id="{E58150B4-AC40-4D36-9144-7912FF72C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95" y="3404947"/>
            <a:ext cx="6906443" cy="2744047"/>
          </a:xfrm>
          <a:prstGeom prst="rect">
            <a:avLst/>
          </a:prstGeom>
        </p:spPr>
      </p:pic>
      <p:sp>
        <p:nvSpPr>
          <p:cNvPr id="9" name="Content Placeholder 6">
            <a:extLst>
              <a:ext uri="{FF2B5EF4-FFF2-40B4-BE49-F238E27FC236}">
                <a16:creationId xmlns:a16="http://schemas.microsoft.com/office/drawing/2014/main" id="{D22DCAA0-437E-4943-A3A7-C4DA4E44B1CC}"/>
              </a:ext>
            </a:extLst>
          </p:cNvPr>
          <p:cNvSpPr txBox="1">
            <a:spLocks/>
          </p:cNvSpPr>
          <p:nvPr/>
        </p:nvSpPr>
        <p:spPr>
          <a:xfrm>
            <a:off x="8817262" y="3756588"/>
            <a:ext cx="2583430" cy="2040763"/>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chemeClr val="bg1"/>
                </a:solidFill>
              </a:rPr>
              <a:t>This figure shows singly linked lists. If needed to delete elements, it’s better to use doubly linked lists.</a:t>
            </a:r>
          </a:p>
          <a:p>
            <a:pPr algn="ctr"/>
            <a:endParaRPr lang="en-US" dirty="0">
              <a:solidFill>
                <a:schemeClr val="bg1"/>
              </a:solidFill>
            </a:endParaRPr>
          </a:p>
        </p:txBody>
      </p:sp>
    </p:spTree>
    <p:custDataLst>
      <p:tags r:id="rId1"/>
    </p:custDataLst>
    <p:extLst>
      <p:ext uri="{BB962C8B-B14F-4D97-AF65-F5344CB8AC3E}">
        <p14:creationId xmlns:p14="http://schemas.microsoft.com/office/powerpoint/2010/main" val="392906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sz="4200" dirty="0"/>
              <a:t>COLLISION RESOLUTION BY CHAINING </a:t>
            </a:r>
            <a:r>
              <a:rPr lang="en-US" sz="2200" dirty="0"/>
              <a:t>(continued)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584462"/>
                <a:ext cx="5833905" cy="1325563"/>
              </a:xfrm>
            </p:spPr>
            <p:txBody>
              <a:bodyPr/>
              <a:lstStyle/>
              <a:p>
                <a:r>
                  <a:rPr lang="en-US" b="1" i="1" dirty="0"/>
                  <a:t>Insertion:</a:t>
                </a:r>
              </a:p>
              <a:p>
                <a:pPr marL="341313" indent="-341313">
                  <a:buFont typeface="Arial" panose="020B0604020202020204" pitchFamily="34" charset="0"/>
                  <a:buChar char="•"/>
                </a:pPr>
                <a:r>
                  <a:rPr lang="en-US" sz="2400" dirty="0"/>
                  <a:t>Worst-case running time is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(1)</m:t>
                    </m:r>
                  </m:oMath>
                </a14:m>
                <a:r>
                  <a:rPr lang="en-US" sz="2400" dirty="0"/>
                  <a:t>.</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584462"/>
                <a:ext cx="5833905" cy="1325563"/>
              </a:xfrm>
              <a:blipFill>
                <a:blip r:embed="rId3"/>
                <a:stretch>
                  <a:fillRect l="-2194" t="-8295"/>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13</a:t>
            </a:fld>
            <a:endParaRPr lang="en-US" dirty="0"/>
          </a:p>
        </p:txBody>
      </p:sp>
      <p:pic>
        <p:nvPicPr>
          <p:cNvPr id="5" name="Picture 4" descr="Text&#10;&#10;Description automatically generated">
            <a:extLst>
              <a:ext uri="{FF2B5EF4-FFF2-40B4-BE49-F238E27FC236}">
                <a16:creationId xmlns:a16="http://schemas.microsoft.com/office/drawing/2014/main" id="{8C1F5254-3BAC-435F-A97F-5E843E3975C9}"/>
              </a:ext>
            </a:extLst>
          </p:cNvPr>
          <p:cNvPicPr>
            <a:picLocks noChangeAspect="1"/>
          </p:cNvPicPr>
          <p:nvPr/>
        </p:nvPicPr>
        <p:blipFill rotWithShape="1">
          <a:blip r:embed="rId4">
            <a:extLst>
              <a:ext uri="{28A0092B-C50C-407E-A947-70E740481C1C}">
                <a14:useLocalDpi xmlns:a14="http://schemas.microsoft.com/office/drawing/2010/main" val="0"/>
              </a:ext>
            </a:extLst>
          </a:blip>
          <a:srcRect b="72239"/>
          <a:stretch/>
        </p:blipFill>
        <p:spPr>
          <a:xfrm>
            <a:off x="7314043" y="1841432"/>
            <a:ext cx="4409466" cy="811622"/>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19DD02C-FD21-4A5A-8CF2-F183A9FACE54}"/>
                  </a:ext>
                </a:extLst>
              </p:cNvPr>
              <p:cNvSpPr txBox="1">
                <a:spLocks/>
              </p:cNvSpPr>
              <p:nvPr/>
            </p:nvSpPr>
            <p:spPr>
              <a:xfrm>
                <a:off x="838200" y="2762676"/>
                <a:ext cx="5833905" cy="1325563"/>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Search:</a:t>
                </a:r>
              </a:p>
              <a:p>
                <a:pPr marL="341313" indent="-341313">
                  <a:buFont typeface="Arial" panose="020B0604020202020204" pitchFamily="34" charset="0"/>
                  <a:buChar char="•"/>
                </a:pPr>
                <a:r>
                  <a:rPr lang="en-US" sz="2400" dirty="0"/>
                  <a:t>Worst-case running time is proportional to the length of the list of elements in slot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𝑘</m:t>
                    </m:r>
                    <m:r>
                      <a:rPr lang="en-US" sz="2400" i="1" dirty="0" smtClean="0">
                        <a:latin typeface="Cambria Math" panose="02040503050406030204" pitchFamily="18" charset="0"/>
                      </a:rPr>
                      <m:t>)</m:t>
                    </m:r>
                  </m:oMath>
                </a14:m>
                <a:r>
                  <a:rPr lang="en-US" sz="2400" dirty="0"/>
                  <a:t>.</a:t>
                </a:r>
              </a:p>
            </p:txBody>
          </p:sp>
        </mc:Choice>
        <mc:Fallback xmlns="">
          <p:sp>
            <p:nvSpPr>
              <p:cNvPr id="7" name="Content Placeholder 2">
                <a:extLst>
                  <a:ext uri="{FF2B5EF4-FFF2-40B4-BE49-F238E27FC236}">
                    <a16:creationId xmlns:a16="http://schemas.microsoft.com/office/drawing/2014/main" id="{B19DD02C-FD21-4A5A-8CF2-F183A9FACE54}"/>
                  </a:ext>
                </a:extLst>
              </p:cNvPr>
              <p:cNvSpPr txBox="1">
                <a:spLocks noRot="1" noChangeAspect="1" noMove="1" noResize="1" noEditPoints="1" noAdjustHandles="1" noChangeArrowheads="1" noChangeShapeType="1" noTextEdit="1"/>
              </p:cNvSpPr>
              <p:nvPr/>
            </p:nvSpPr>
            <p:spPr>
              <a:xfrm>
                <a:off x="838200" y="2762676"/>
                <a:ext cx="5833905" cy="1325563"/>
              </a:xfrm>
              <a:prstGeom prst="rect">
                <a:avLst/>
              </a:prstGeom>
              <a:blipFill>
                <a:blip r:embed="rId5"/>
                <a:stretch>
                  <a:fillRect l="-2194" t="-7798" r="-313" b="-36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B76E29F-AE0E-418B-85AB-7B9BD7BD0138}"/>
                  </a:ext>
                </a:extLst>
              </p:cNvPr>
              <p:cNvSpPr txBox="1">
                <a:spLocks/>
              </p:cNvSpPr>
              <p:nvPr/>
            </p:nvSpPr>
            <p:spPr>
              <a:xfrm>
                <a:off x="838200" y="4559161"/>
                <a:ext cx="5833905" cy="1325563"/>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Deletion:</a:t>
                </a:r>
              </a:p>
              <a:p>
                <a:pPr marL="341313" indent="-341313">
                  <a:buFont typeface="Arial" panose="020B0604020202020204" pitchFamily="34" charset="0"/>
                  <a:buChar char="•"/>
                </a:pPr>
                <a:r>
                  <a:rPr lang="en-US" sz="2400" dirty="0"/>
                  <a:t>Given pointer x to the element to delete, so no search is needed to find this element.</a:t>
                </a:r>
              </a:p>
              <a:p>
                <a:pPr marL="341313" indent="-341313">
                  <a:buFont typeface="Arial" panose="020B0604020202020204" pitchFamily="34" charset="0"/>
                  <a:buChar char="•"/>
                </a:pPr>
                <a:r>
                  <a:rPr lang="en-US" sz="2400" dirty="0"/>
                  <a:t>Worst-case running time is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(1)</m:t>
                    </m:r>
                  </m:oMath>
                </a14:m>
                <a:r>
                  <a:rPr lang="en-US" sz="2400" dirty="0"/>
                  <a:t> time if the lists are doubly linked.</a:t>
                </a:r>
              </a:p>
            </p:txBody>
          </p:sp>
        </mc:Choice>
        <mc:Fallback xmlns="">
          <p:sp>
            <p:nvSpPr>
              <p:cNvPr id="8" name="Content Placeholder 2">
                <a:extLst>
                  <a:ext uri="{FF2B5EF4-FFF2-40B4-BE49-F238E27FC236}">
                    <a16:creationId xmlns:a16="http://schemas.microsoft.com/office/drawing/2014/main" id="{CB76E29F-AE0E-418B-85AB-7B9BD7BD0138}"/>
                  </a:ext>
                </a:extLst>
              </p:cNvPr>
              <p:cNvSpPr txBox="1">
                <a:spLocks noRot="1" noChangeAspect="1" noMove="1" noResize="1" noEditPoints="1" noAdjustHandles="1" noChangeArrowheads="1" noChangeShapeType="1" noTextEdit="1"/>
              </p:cNvSpPr>
              <p:nvPr/>
            </p:nvSpPr>
            <p:spPr>
              <a:xfrm>
                <a:off x="838200" y="4559161"/>
                <a:ext cx="5833905" cy="1325563"/>
              </a:xfrm>
              <a:prstGeom prst="rect">
                <a:avLst/>
              </a:prstGeom>
              <a:blipFill>
                <a:blip r:embed="rId6"/>
                <a:stretch>
                  <a:fillRect l="-2194" t="-8295" r="-2717" b="-76959"/>
                </a:stretch>
              </a:blipFill>
            </p:spPr>
            <p:txBody>
              <a:bodyPr/>
              <a:lstStyle/>
              <a:p>
                <a:r>
                  <a:rPr lang="en-US">
                    <a:noFill/>
                  </a:rPr>
                  <a:t> </a:t>
                </a:r>
              </a:p>
            </p:txBody>
          </p:sp>
        </mc:Fallback>
      </mc:AlternateContent>
      <p:pic>
        <p:nvPicPr>
          <p:cNvPr id="9" name="Picture 8" descr="Text&#10;&#10;Description automatically generated">
            <a:extLst>
              <a:ext uri="{FF2B5EF4-FFF2-40B4-BE49-F238E27FC236}">
                <a16:creationId xmlns:a16="http://schemas.microsoft.com/office/drawing/2014/main" id="{2702F842-2F32-4F49-A5A7-747459E5B5FC}"/>
              </a:ext>
            </a:extLst>
          </p:cNvPr>
          <p:cNvPicPr>
            <a:picLocks noChangeAspect="1"/>
          </p:cNvPicPr>
          <p:nvPr/>
        </p:nvPicPr>
        <p:blipFill rotWithShape="1">
          <a:blip r:embed="rId4">
            <a:extLst>
              <a:ext uri="{28A0092B-C50C-407E-A947-70E740481C1C}">
                <a14:useLocalDpi xmlns:a14="http://schemas.microsoft.com/office/drawing/2010/main" val="0"/>
              </a:ext>
            </a:extLst>
          </a:blip>
          <a:srcRect t="25957" b="25904"/>
          <a:stretch/>
        </p:blipFill>
        <p:spPr>
          <a:xfrm>
            <a:off x="7375612" y="3040539"/>
            <a:ext cx="4409466" cy="1407387"/>
          </a:xfrm>
          <a:prstGeom prst="rect">
            <a:avLst/>
          </a:prstGeom>
        </p:spPr>
      </p:pic>
      <p:pic>
        <p:nvPicPr>
          <p:cNvPr id="10" name="Picture 9" descr="Text&#10;&#10;Description automatically generated">
            <a:extLst>
              <a:ext uri="{FF2B5EF4-FFF2-40B4-BE49-F238E27FC236}">
                <a16:creationId xmlns:a16="http://schemas.microsoft.com/office/drawing/2014/main" id="{45C258D3-8067-41FD-8107-E673264E2F2E}"/>
              </a:ext>
            </a:extLst>
          </p:cNvPr>
          <p:cNvPicPr>
            <a:picLocks noChangeAspect="1"/>
          </p:cNvPicPr>
          <p:nvPr/>
        </p:nvPicPr>
        <p:blipFill rotWithShape="1">
          <a:blip r:embed="rId4">
            <a:extLst>
              <a:ext uri="{28A0092B-C50C-407E-A947-70E740481C1C}">
                <a14:useLocalDpi xmlns:a14="http://schemas.microsoft.com/office/drawing/2010/main" val="0"/>
              </a:ext>
            </a:extLst>
          </a:blip>
          <a:srcRect t="66024"/>
          <a:stretch/>
        </p:blipFill>
        <p:spPr>
          <a:xfrm>
            <a:off x="7375612" y="4835410"/>
            <a:ext cx="4409466" cy="993313"/>
          </a:xfrm>
          <a:prstGeom prst="rect">
            <a:avLst/>
          </a:prstGeom>
        </p:spPr>
      </p:pic>
    </p:spTree>
    <p:custDataLst>
      <p:tags r:id="rId1"/>
    </p:custDataLst>
    <p:extLst>
      <p:ext uri="{BB962C8B-B14F-4D97-AF65-F5344CB8AC3E}">
        <p14:creationId xmlns:p14="http://schemas.microsoft.com/office/powerpoint/2010/main" val="7273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946878" cy="1325563"/>
          </a:xfrm>
        </p:spPr>
        <p:txBody>
          <a:bodyPr/>
          <a:lstStyle/>
          <a:p>
            <a:r>
              <a:rPr lang="en-US" dirty="0"/>
              <a:t>ANALYSIS OF HASHING WITH CHAINING</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14</a:t>
            </a:fld>
            <a:endParaRPr lang="en-US" dirty="0"/>
          </a:p>
        </p:txBody>
      </p:sp>
      <p:pic>
        <p:nvPicPr>
          <p:cNvPr id="7" name="Content Placeholder 6">
            <a:extLst>
              <a:ext uri="{FF2B5EF4-FFF2-40B4-BE49-F238E27FC236}">
                <a16:creationId xmlns:a16="http://schemas.microsoft.com/office/drawing/2014/main" id="{E9B1CA05-1AE9-4F92-9488-5ED56DF15A2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98488" y="1536441"/>
            <a:ext cx="10057709" cy="4571281"/>
          </a:xfrm>
        </p:spPr>
      </p:pic>
    </p:spTree>
    <p:custDataLst>
      <p:tags r:id="rId1"/>
    </p:custDataLst>
    <p:extLst>
      <p:ext uri="{BB962C8B-B14F-4D97-AF65-F5344CB8AC3E}">
        <p14:creationId xmlns:p14="http://schemas.microsoft.com/office/powerpoint/2010/main" val="47073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946878" cy="1325563"/>
          </a:xfrm>
        </p:spPr>
        <p:txBody>
          <a:bodyPr/>
          <a:lstStyle/>
          <a:p>
            <a:r>
              <a:rPr lang="en-US" dirty="0"/>
              <a:t>ANALYSIS OF HASHING WITH CHAINING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15</a:t>
            </a:fld>
            <a:endParaRPr lang="en-US" dirty="0"/>
          </a:p>
        </p:txBody>
      </p:sp>
      <p:pic>
        <p:nvPicPr>
          <p:cNvPr id="7" name="Content Placeholder 6">
            <a:extLst>
              <a:ext uri="{FF2B5EF4-FFF2-40B4-BE49-F238E27FC236}">
                <a16:creationId xmlns:a16="http://schemas.microsoft.com/office/drawing/2014/main" id="{E9B1CA05-1AE9-4F92-9488-5ED56DF15A2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98488" y="1596707"/>
            <a:ext cx="10057709" cy="4450748"/>
          </a:xfrm>
        </p:spPr>
      </p:pic>
    </p:spTree>
    <p:custDataLst>
      <p:tags r:id="rId1"/>
    </p:custDataLst>
    <p:extLst>
      <p:ext uri="{BB962C8B-B14F-4D97-AF65-F5344CB8AC3E}">
        <p14:creationId xmlns:p14="http://schemas.microsoft.com/office/powerpoint/2010/main" val="204438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946878" cy="1325563"/>
          </a:xfrm>
        </p:spPr>
        <p:txBody>
          <a:bodyPr/>
          <a:lstStyle/>
          <a:p>
            <a:r>
              <a:rPr lang="en-US" dirty="0"/>
              <a:t>UNSUCCESSFUL SEARCH</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16</a:t>
            </a:fld>
            <a:endParaRPr lang="en-US" dirty="0"/>
          </a:p>
        </p:txBody>
      </p:sp>
      <p:pic>
        <p:nvPicPr>
          <p:cNvPr id="7" name="Content Placeholder 6">
            <a:extLst>
              <a:ext uri="{FF2B5EF4-FFF2-40B4-BE49-F238E27FC236}">
                <a16:creationId xmlns:a16="http://schemas.microsoft.com/office/drawing/2014/main" id="{E9B1CA05-1AE9-4F92-9488-5ED56DF15A2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98488" y="1620897"/>
            <a:ext cx="10336705" cy="3748272"/>
          </a:xfrm>
        </p:spPr>
      </p:pic>
      <p:sp>
        <p:nvSpPr>
          <p:cNvPr id="3" name="Rectangle 2">
            <a:extLst>
              <a:ext uri="{FF2B5EF4-FFF2-40B4-BE49-F238E27FC236}">
                <a16:creationId xmlns:a16="http://schemas.microsoft.com/office/drawing/2014/main" id="{56407A26-AC50-447C-8A0A-F39646436BF1}"/>
              </a:ext>
            </a:extLst>
          </p:cNvPr>
          <p:cNvSpPr/>
          <p:nvPr/>
        </p:nvSpPr>
        <p:spPr>
          <a:xfrm>
            <a:off x="10738338" y="5004044"/>
            <a:ext cx="515816"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7661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F6CBD-F3B7-4C00-A3AC-D93279153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6900" y="1817521"/>
            <a:ext cx="11215491" cy="3222957"/>
          </a:xfrm>
          <a:prstGeom prst="rect">
            <a:avLst/>
          </a:prstGeom>
        </p:spPr>
      </p:pic>
      <p:sp>
        <p:nvSpPr>
          <p:cNvPr id="2" name="Title 1">
            <a:extLst>
              <a:ext uri="{FF2B5EF4-FFF2-40B4-BE49-F238E27FC236}">
                <a16:creationId xmlns:a16="http://schemas.microsoft.com/office/drawing/2014/main" id="{F5E7524B-8138-49F5-86F3-2BD61A53319F}"/>
              </a:ext>
            </a:extLst>
          </p:cNvPr>
          <p:cNvSpPr>
            <a:spLocks noGrp="1"/>
          </p:cNvSpPr>
          <p:nvPr>
            <p:ph type="title"/>
          </p:nvPr>
        </p:nvSpPr>
        <p:spPr>
          <a:xfrm>
            <a:off x="839788" y="365125"/>
            <a:ext cx="10515600" cy="1325563"/>
          </a:xfrm>
        </p:spPr>
        <p:txBody>
          <a:bodyPr/>
          <a:lstStyle/>
          <a:p>
            <a:r>
              <a:rPr lang="en-US" dirty="0"/>
              <a:t>SUCCESSFUL SEARCH</a:t>
            </a:r>
          </a:p>
        </p:txBody>
      </p:sp>
      <p:sp>
        <p:nvSpPr>
          <p:cNvPr id="17" name="Slide Number Placeholder 16">
            <a:extLst>
              <a:ext uri="{FF2B5EF4-FFF2-40B4-BE49-F238E27FC236}">
                <a16:creationId xmlns:a16="http://schemas.microsoft.com/office/drawing/2014/main" id="{B8251A55-9AF6-442B-914B-9A25A2AD5458}"/>
              </a:ext>
            </a:extLst>
          </p:cNvPr>
          <p:cNvSpPr>
            <a:spLocks noGrp="1"/>
          </p:cNvSpPr>
          <p:nvPr>
            <p:ph type="sldNum" sz="quarter" idx="15"/>
          </p:nvPr>
        </p:nvSpPr>
        <p:spPr/>
        <p:txBody>
          <a:bodyPr/>
          <a:lstStyle/>
          <a:p>
            <a:fld id="{1C97C5FE-EAAB-4B0D-9845-9B0C19A6F892}" type="slidenum">
              <a:rPr lang="en-US" smtClean="0"/>
              <a:pPr/>
              <a:t>17</a:t>
            </a:fld>
            <a:endParaRPr lang="en-US" dirty="0"/>
          </a:p>
        </p:txBody>
      </p:sp>
    </p:spTree>
    <p:custDataLst>
      <p:tags r:id="rId1"/>
    </p:custDataLst>
    <p:extLst>
      <p:ext uri="{BB962C8B-B14F-4D97-AF65-F5344CB8AC3E}">
        <p14:creationId xmlns:p14="http://schemas.microsoft.com/office/powerpoint/2010/main" val="190679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SEARCH ANALYSIS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18</a:t>
            </a:fld>
            <a:endParaRPr lang="en-US" dirty="0"/>
          </a:p>
        </p:txBody>
      </p:sp>
      <p:pic>
        <p:nvPicPr>
          <p:cNvPr id="5" name="Picture 4" descr="Text, letter&#10;&#10;Description automatically generated">
            <a:extLst>
              <a:ext uri="{FF2B5EF4-FFF2-40B4-BE49-F238E27FC236}">
                <a16:creationId xmlns:a16="http://schemas.microsoft.com/office/drawing/2014/main" id="{351A3690-3926-4F52-93D8-7301B59D9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74412"/>
            <a:ext cx="10696653" cy="2667019"/>
          </a:xfrm>
          <a:prstGeom prst="rect">
            <a:avLst/>
          </a:prstGeom>
        </p:spPr>
      </p:pic>
      <p:sp>
        <p:nvSpPr>
          <p:cNvPr id="9" name="Text Placeholder 6">
            <a:extLst>
              <a:ext uri="{FF2B5EF4-FFF2-40B4-BE49-F238E27FC236}">
                <a16:creationId xmlns:a16="http://schemas.microsoft.com/office/drawing/2014/main" id="{90D8A788-0B42-41CE-9F54-B29839BE0076}"/>
              </a:ext>
            </a:extLst>
          </p:cNvPr>
          <p:cNvSpPr txBox="1">
            <a:spLocks/>
          </p:cNvSpPr>
          <p:nvPr/>
        </p:nvSpPr>
        <p:spPr>
          <a:xfrm>
            <a:off x="838200" y="1576453"/>
            <a:ext cx="10518775" cy="1852547"/>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Intuition</a:t>
            </a:r>
          </a:p>
          <a:p>
            <a:r>
              <a:rPr lang="en-US" dirty="0"/>
              <a:t>A successful search is like an unsuccessful one, except we get to stop looking in the list once we find the actual item.  Subtleties related to the order of item insertion, and the fact that the list being searched will have at least this one element, are fully addressed in the textbook.</a:t>
            </a:r>
          </a:p>
        </p:txBody>
      </p:sp>
    </p:spTree>
    <p:custDataLst>
      <p:tags r:id="rId1"/>
    </p:custDataLst>
    <p:extLst>
      <p:ext uri="{BB962C8B-B14F-4D97-AF65-F5344CB8AC3E}">
        <p14:creationId xmlns:p14="http://schemas.microsoft.com/office/powerpoint/2010/main" val="3777186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HASH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b="1" dirty="0"/>
                  <a:t>What makes a good hash function?</a:t>
                </a:r>
              </a:p>
              <a:p>
                <a:pPr lvl="1"/>
                <a:r>
                  <a:rPr lang="en-US" sz="2800" dirty="0"/>
                  <a:t>Ideally, the hash function satisfies the assumption of independent uniform hashing: each key is equally likely to hash to any of the </a:t>
                </a:r>
                <a14:m>
                  <m:oMath xmlns:m="http://schemas.openxmlformats.org/officeDocument/2006/math">
                    <m:r>
                      <a:rPr lang="en-US" sz="2800" i="1" dirty="0" smtClean="0">
                        <a:latin typeface="Cambria Math" panose="02040503050406030204" pitchFamily="18" charset="0"/>
                      </a:rPr>
                      <m:t>𝑚</m:t>
                    </m:r>
                  </m:oMath>
                </a14:m>
                <a:r>
                  <a:rPr lang="en-US" sz="2800" dirty="0"/>
                  <a:t> slots, independent of any other key.</a:t>
                </a:r>
              </a:p>
              <a:p>
                <a:pPr lvl="1"/>
                <a:r>
                  <a:rPr lang="en-US" sz="2800" dirty="0"/>
                  <a:t>In practice, it’s not possible to satisfy this assumption, since you don’t know in advance the probability distribution that keys are drawn from, and the keys may not be drawn independently.</a:t>
                </a:r>
              </a:p>
              <a:p>
                <a:pPr lvl="1"/>
                <a:r>
                  <a:rPr lang="en-US" sz="2800" dirty="0"/>
                  <a:t>If you know the distribution of keys, you can take advantage of it.</a:t>
                </a:r>
              </a:p>
              <a:p>
                <a:pPr marL="0" lvl="1" indent="0">
                  <a:buNone/>
                </a:pPr>
                <a:endParaRPr lang="en-US" sz="2800" b="1" i="1" dirty="0"/>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r="-1797"/>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19</a:t>
            </a:fld>
            <a:endParaRPr lang="en-US" dirty="0"/>
          </a:p>
        </p:txBody>
      </p:sp>
      <p:pic>
        <p:nvPicPr>
          <p:cNvPr id="5" name="Picture 4">
            <a:extLst>
              <a:ext uri="{FF2B5EF4-FFF2-40B4-BE49-F238E27FC236}">
                <a16:creationId xmlns:a16="http://schemas.microsoft.com/office/drawing/2014/main" id="{040684E5-E72D-454A-AC72-5089ABD79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63" y="5682542"/>
            <a:ext cx="10134674" cy="842969"/>
          </a:xfrm>
          <a:prstGeom prst="rect">
            <a:avLst/>
          </a:prstGeom>
        </p:spPr>
      </p:pic>
    </p:spTree>
    <p:custDataLst>
      <p:tags r:id="rId1"/>
    </p:custDataLst>
    <p:extLst>
      <p:ext uri="{BB962C8B-B14F-4D97-AF65-F5344CB8AC3E}">
        <p14:creationId xmlns:p14="http://schemas.microsoft.com/office/powerpoint/2010/main" val="97908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609A-69DD-42DA-9B46-0D9F76A798CB}"/>
              </a:ext>
            </a:extLst>
          </p:cNvPr>
          <p:cNvSpPr>
            <a:spLocks noGrp="1"/>
          </p:cNvSpPr>
          <p:nvPr>
            <p:ph type="title"/>
          </p:nvPr>
        </p:nvSpPr>
        <p:spPr>
          <a:xfrm>
            <a:off x="831850" y="1709738"/>
            <a:ext cx="10515600" cy="2852737"/>
          </a:xfrm>
        </p:spPr>
        <p:txBody>
          <a:bodyPr/>
          <a:lstStyle/>
          <a:p>
            <a:r>
              <a:rPr lang="en-US" dirty="0"/>
              <a:t>LECTURE NOTES FOR CHAPTER 11</a:t>
            </a:r>
          </a:p>
        </p:txBody>
      </p:sp>
      <p:sp>
        <p:nvSpPr>
          <p:cNvPr id="3" name="Text Placeholder 2">
            <a:extLst>
              <a:ext uri="{FF2B5EF4-FFF2-40B4-BE49-F238E27FC236}">
                <a16:creationId xmlns:a16="http://schemas.microsoft.com/office/drawing/2014/main" id="{7DA0BEC0-D53C-44CA-8A5A-7F98146455C7}"/>
              </a:ext>
            </a:extLst>
          </p:cNvPr>
          <p:cNvSpPr>
            <a:spLocks noGrp="1"/>
          </p:cNvSpPr>
          <p:nvPr>
            <p:ph type="body" idx="1"/>
          </p:nvPr>
        </p:nvSpPr>
        <p:spPr>
          <a:xfrm>
            <a:off x="831850" y="4589463"/>
            <a:ext cx="10515600" cy="1500187"/>
          </a:xfrm>
        </p:spPr>
        <p:txBody>
          <a:bodyPr/>
          <a:lstStyle/>
          <a:p>
            <a:r>
              <a:rPr lang="en-US" sz="4000" dirty="0"/>
              <a:t>Hash Tables</a:t>
            </a:r>
          </a:p>
        </p:txBody>
      </p:sp>
      <p:sp>
        <p:nvSpPr>
          <p:cNvPr id="7" name="Slide Number Placeholder 6">
            <a:extLst>
              <a:ext uri="{FF2B5EF4-FFF2-40B4-BE49-F238E27FC236}">
                <a16:creationId xmlns:a16="http://schemas.microsoft.com/office/drawing/2014/main" id="{2F1100C7-E96F-466C-B304-FC207CDF802F}"/>
              </a:ext>
            </a:extLst>
          </p:cNvPr>
          <p:cNvSpPr>
            <a:spLocks noGrp="1"/>
          </p:cNvSpPr>
          <p:nvPr>
            <p:ph type="sldNum" sz="quarter" idx="12"/>
          </p:nvPr>
        </p:nvSpPr>
        <p:spPr/>
        <p:txBody>
          <a:bodyPr/>
          <a:lstStyle/>
          <a:p>
            <a:fld id="{1C97C5FE-EAAB-4B0D-9845-9B0C19A6F892}" type="slidenum">
              <a:rPr lang="en-US" smtClean="0"/>
              <a:t>2</a:t>
            </a:fld>
            <a:endParaRPr lang="en-US" dirty="0"/>
          </a:p>
        </p:txBody>
      </p:sp>
    </p:spTree>
    <p:custDataLst>
      <p:tags r:id="rId1"/>
    </p:custDataLst>
    <p:extLst>
      <p:ext uri="{BB962C8B-B14F-4D97-AF65-F5344CB8AC3E}">
        <p14:creationId xmlns:p14="http://schemas.microsoft.com/office/powerpoint/2010/main" val="410252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KEYS ARE INTEGERS, VECTORS, OR STRINGS</a:t>
            </a:r>
          </a:p>
        </p:txBody>
      </p:sp>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p:txBody>
          <a:bodyPr/>
          <a:lstStyle/>
          <a:p>
            <a:r>
              <a:rPr lang="en-US" dirty="0"/>
              <a:t>In practice, hash functions assume that the keys are either</a:t>
            </a:r>
          </a:p>
          <a:p>
            <a:pPr marL="344488" lvl="1" indent="-344488"/>
            <a:r>
              <a:rPr lang="en-US" sz="2800" dirty="0"/>
              <a:t>A short nonnegative integer that fits in a machine word (typically 32 or 64 bits), or</a:t>
            </a:r>
          </a:p>
          <a:p>
            <a:pPr marL="344488" lvl="1" indent="-344488"/>
            <a:r>
              <a:rPr lang="en-US" sz="2800" dirty="0"/>
              <a:t>A short vector of nonnegative integers, each of bounded size, e.g., a string of bytes.</a:t>
            </a:r>
          </a:p>
          <a:p>
            <a:r>
              <a:rPr lang="en-US" dirty="0"/>
              <a:t>For now, assume that keys are short nonnegative integers.</a:t>
            </a:r>
          </a:p>
        </p:txBody>
      </p:sp>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20</a:t>
            </a:fld>
            <a:endParaRPr lang="en-US" dirty="0"/>
          </a:p>
        </p:txBody>
      </p:sp>
    </p:spTree>
    <p:custDataLst>
      <p:tags r:id="rId1"/>
    </p:custDataLst>
    <p:extLst>
      <p:ext uri="{BB962C8B-B14F-4D97-AF65-F5344CB8AC3E}">
        <p14:creationId xmlns:p14="http://schemas.microsoft.com/office/powerpoint/2010/main" val="52679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8B998-62A0-410D-9A7D-63753AD0CB71}"/>
              </a:ext>
            </a:extLst>
          </p:cNvPr>
          <p:cNvSpPr>
            <a:spLocks noGrp="1"/>
          </p:cNvSpPr>
          <p:nvPr>
            <p:ph type="title"/>
          </p:nvPr>
        </p:nvSpPr>
        <p:spPr/>
        <p:txBody>
          <a:bodyPr/>
          <a:lstStyle/>
          <a:p>
            <a:r>
              <a:rPr lang="en-US" dirty="0"/>
              <a:t>STATIC HASHING</a:t>
            </a:r>
            <a:endParaRPr lang="en-US" sz="3600" dirty="0"/>
          </a:p>
        </p:txBody>
      </p:sp>
      <p:sp>
        <p:nvSpPr>
          <p:cNvPr id="4" name="Slide Number Placeholder 3">
            <a:extLst>
              <a:ext uri="{FF2B5EF4-FFF2-40B4-BE49-F238E27FC236}">
                <a16:creationId xmlns:a16="http://schemas.microsoft.com/office/drawing/2014/main" id="{5A77373A-A096-464D-9D8E-28874E03E2A1}"/>
              </a:ext>
            </a:extLst>
          </p:cNvPr>
          <p:cNvSpPr>
            <a:spLocks noGrp="1"/>
          </p:cNvSpPr>
          <p:nvPr>
            <p:ph type="sldNum" sz="quarter" idx="11"/>
          </p:nvPr>
        </p:nvSpPr>
        <p:spPr/>
        <p:txBody>
          <a:bodyPr/>
          <a:lstStyle/>
          <a:p>
            <a:fld id="{1C97C5FE-EAAB-4B0D-9845-9B0C19A6F892}" type="slidenum">
              <a:rPr lang="en-US" smtClean="0"/>
              <a:pPr/>
              <a:t>21</a:t>
            </a:fld>
            <a:endParaRPr lang="en-US" dirty="0"/>
          </a:p>
        </p:txBody>
      </p:sp>
      <p:pic>
        <p:nvPicPr>
          <p:cNvPr id="3" name="Picture 2">
            <a:extLst>
              <a:ext uri="{FF2B5EF4-FFF2-40B4-BE49-F238E27FC236}">
                <a16:creationId xmlns:a16="http://schemas.microsoft.com/office/drawing/2014/main" id="{D35F0BBF-5C95-4774-89DC-7F30E16FA8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8734" y="1620897"/>
            <a:ext cx="10044932" cy="4029626"/>
          </a:xfrm>
          <a:prstGeom prst="rect">
            <a:avLst/>
          </a:prstGeom>
        </p:spPr>
      </p:pic>
    </p:spTree>
    <p:custDataLst>
      <p:tags r:id="rId1"/>
    </p:custDataLst>
    <p:extLst>
      <p:ext uri="{BB962C8B-B14F-4D97-AF65-F5344CB8AC3E}">
        <p14:creationId xmlns:p14="http://schemas.microsoft.com/office/powerpoint/2010/main" val="105397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8B998-62A0-410D-9A7D-63753AD0CB71}"/>
              </a:ext>
            </a:extLst>
          </p:cNvPr>
          <p:cNvSpPr>
            <a:spLocks noGrp="1"/>
          </p:cNvSpPr>
          <p:nvPr>
            <p:ph type="title"/>
          </p:nvPr>
        </p:nvSpPr>
        <p:spPr/>
        <p:txBody>
          <a:bodyPr/>
          <a:lstStyle/>
          <a:p>
            <a:r>
              <a:rPr lang="en-US" dirty="0"/>
              <a:t>MULTIPLICATION METHOD</a:t>
            </a:r>
            <a:endParaRPr lang="en-US" sz="3600" dirty="0"/>
          </a:p>
        </p:txBody>
      </p:sp>
      <p:sp>
        <p:nvSpPr>
          <p:cNvPr id="4" name="Slide Number Placeholder 3">
            <a:extLst>
              <a:ext uri="{FF2B5EF4-FFF2-40B4-BE49-F238E27FC236}">
                <a16:creationId xmlns:a16="http://schemas.microsoft.com/office/drawing/2014/main" id="{5A77373A-A096-464D-9D8E-28874E03E2A1}"/>
              </a:ext>
            </a:extLst>
          </p:cNvPr>
          <p:cNvSpPr>
            <a:spLocks noGrp="1"/>
          </p:cNvSpPr>
          <p:nvPr>
            <p:ph type="sldNum" sz="quarter" idx="11"/>
          </p:nvPr>
        </p:nvSpPr>
        <p:spPr/>
        <p:txBody>
          <a:bodyPr/>
          <a:lstStyle/>
          <a:p>
            <a:fld id="{1C97C5FE-EAAB-4B0D-9845-9B0C19A6F892}" type="slidenum">
              <a:rPr lang="en-US" smtClean="0"/>
              <a:pPr/>
              <a:t>22</a:t>
            </a:fld>
            <a:endParaRPr lang="en-US" dirty="0"/>
          </a:p>
        </p:txBody>
      </p:sp>
      <p:pic>
        <p:nvPicPr>
          <p:cNvPr id="3" name="Picture 2">
            <a:extLst>
              <a:ext uri="{FF2B5EF4-FFF2-40B4-BE49-F238E27FC236}">
                <a16:creationId xmlns:a16="http://schemas.microsoft.com/office/drawing/2014/main" id="{D35F0BBF-5C95-4774-89DC-7F30E16FA8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0598" y="1620897"/>
            <a:ext cx="9763257" cy="4029626"/>
          </a:xfrm>
          <a:prstGeom prst="rect">
            <a:avLst/>
          </a:prstGeom>
        </p:spPr>
      </p:pic>
      <p:sp>
        <p:nvSpPr>
          <p:cNvPr id="7" name="Content Placeholder 6">
            <a:extLst>
              <a:ext uri="{FF2B5EF4-FFF2-40B4-BE49-F238E27FC236}">
                <a16:creationId xmlns:a16="http://schemas.microsoft.com/office/drawing/2014/main" id="{FE115615-364A-4C69-BB9A-58F27C8E960F}"/>
              </a:ext>
            </a:extLst>
          </p:cNvPr>
          <p:cNvSpPr txBox="1">
            <a:spLocks/>
          </p:cNvSpPr>
          <p:nvPr/>
        </p:nvSpPr>
        <p:spPr>
          <a:xfrm>
            <a:off x="1085222" y="5767753"/>
            <a:ext cx="9535886" cy="794913"/>
          </a:xfrm>
          <a:prstGeom prst="rect">
            <a:avLst/>
          </a:prstGeom>
          <a:solidFill>
            <a:schemeClr val="accent1"/>
          </a:solidFill>
          <a:effectLst>
            <a:outerShdw blurRad="50800" dist="38100" dir="2700000" algn="tl" rotWithShape="0">
              <a:prstClr val="black">
                <a:alpha val="40000"/>
              </a:prstClr>
            </a:outerShdw>
          </a:effectLst>
        </p:spPr>
        <p:txBody>
          <a:bodyPr vert="horz" lIns="91440" tIns="45720" rIns="91440" bIns="45720" rtlCol="0" anchor="t" anchorCtr="1">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The multiply-shift method is a fast special case of the multiplication method. It is covered in the textbook.</a:t>
            </a:r>
          </a:p>
          <a:p>
            <a:pPr algn="ctr"/>
            <a:endParaRPr lang="en-US" dirty="0">
              <a:solidFill>
                <a:schemeClr val="bg1"/>
              </a:solidFill>
            </a:endParaRPr>
          </a:p>
        </p:txBody>
      </p:sp>
    </p:spTree>
    <p:custDataLst>
      <p:tags r:id="rId1"/>
    </p:custDataLst>
    <p:extLst>
      <p:ext uri="{BB962C8B-B14F-4D97-AF65-F5344CB8AC3E}">
        <p14:creationId xmlns:p14="http://schemas.microsoft.com/office/powerpoint/2010/main" val="2126172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RANDOM HASHING</a:t>
            </a:r>
          </a:p>
        </p:txBody>
      </p:sp>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p:txBody>
          <a:bodyPr/>
          <a:lstStyle/>
          <a:p>
            <a:r>
              <a:rPr lang="en-US" dirty="0"/>
              <a:t>Suppose that a malicious adversary, who gets to choose the keys to be hashed, has seen your hashing program and knows the hash function in advance. Then they could choose keys that all hash to the same slot, giving worst-case behavior. Any static hash function is vulnerable to this type of attack.</a:t>
            </a:r>
          </a:p>
          <a:p>
            <a:r>
              <a:rPr lang="en-US" dirty="0"/>
              <a:t>One way to defeat the adversary is to choose a hash function randomly independent of the keys. We describe a special case, </a:t>
            </a:r>
            <a:r>
              <a:rPr lang="en-US" b="1" i="1" dirty="0"/>
              <a:t>universal hashing</a:t>
            </a:r>
            <a:r>
              <a:rPr lang="en-US" dirty="0"/>
              <a:t>, which can yield provably good performance average when collisions are resolved by chaining, no matter the keys.</a:t>
            </a:r>
          </a:p>
        </p:txBody>
      </p:sp>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23</a:t>
            </a:fld>
            <a:endParaRPr lang="en-US" dirty="0"/>
          </a:p>
        </p:txBody>
      </p:sp>
    </p:spTree>
    <p:custDataLst>
      <p:tags r:id="rId1"/>
    </p:custDataLst>
    <p:extLst>
      <p:ext uri="{BB962C8B-B14F-4D97-AF65-F5344CB8AC3E}">
        <p14:creationId xmlns:p14="http://schemas.microsoft.com/office/powerpoint/2010/main" val="186921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RANDOM HASHING </a:t>
            </a:r>
            <a:r>
              <a:rPr lang="en-US" sz="2200" dirty="0"/>
              <a:t>(continued)</a:t>
            </a:r>
          </a:p>
        </p:txBody>
      </p:sp>
      <p:pic>
        <p:nvPicPr>
          <p:cNvPr id="4" name="Content Placeholder 3" descr="Text, letter&#10;&#10;Description automatically generated">
            <a:extLst>
              <a:ext uri="{FF2B5EF4-FFF2-40B4-BE49-F238E27FC236}">
                <a16:creationId xmlns:a16="http://schemas.microsoft.com/office/drawing/2014/main" id="{6DDD8EA8-8393-486E-B35E-B1B1B2049FF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2" y="1837774"/>
            <a:ext cx="10515600" cy="2450828"/>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24</a:t>
            </a:fld>
            <a:endParaRPr lang="en-US" dirty="0"/>
          </a:p>
        </p:txBody>
      </p:sp>
    </p:spTree>
    <p:custDataLst>
      <p:tags r:id="rId1"/>
    </p:custDataLst>
    <p:extLst>
      <p:ext uri="{BB962C8B-B14F-4D97-AF65-F5344CB8AC3E}">
        <p14:creationId xmlns:p14="http://schemas.microsoft.com/office/powerpoint/2010/main" val="40311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ACHIEVABLE PROPERTIES OF RANDOM HASHING</a:t>
            </a:r>
            <a:endParaRPr lang="en-US" sz="2200" dirty="0"/>
          </a:p>
        </p:txBody>
      </p:sp>
      <p:pic>
        <p:nvPicPr>
          <p:cNvPr id="4" name="Content Placeholder 3">
            <a:extLst>
              <a:ext uri="{FF2B5EF4-FFF2-40B4-BE49-F238E27FC236}">
                <a16:creationId xmlns:a16="http://schemas.microsoft.com/office/drawing/2014/main" id="{6DDD8EA8-8393-486E-B35E-B1B1B2049FF0}"/>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929111" y="1884666"/>
            <a:ext cx="10160920" cy="4524572"/>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25</a:t>
            </a:fld>
            <a:endParaRPr lang="en-US" dirty="0"/>
          </a:p>
        </p:txBody>
      </p:sp>
    </p:spTree>
    <p:custDataLst>
      <p:tags r:id="rId1"/>
    </p:custDataLst>
    <p:extLst>
      <p:ext uri="{BB962C8B-B14F-4D97-AF65-F5344CB8AC3E}">
        <p14:creationId xmlns:p14="http://schemas.microsoft.com/office/powerpoint/2010/main" val="1027017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chor="ctr"/>
          <a:lstStyle/>
          <a:p>
            <a:r>
              <a:rPr lang="en-US" dirty="0"/>
              <a:t>BASED ON NUMBER THEORY</a:t>
            </a:r>
            <a:endParaRPr lang="en-US" sz="2200" dirty="0"/>
          </a:p>
        </p:txBody>
      </p:sp>
      <p:pic>
        <p:nvPicPr>
          <p:cNvPr id="4" name="Content Placeholder 3">
            <a:extLst>
              <a:ext uri="{FF2B5EF4-FFF2-40B4-BE49-F238E27FC236}">
                <a16:creationId xmlns:a16="http://schemas.microsoft.com/office/drawing/2014/main" id="{6DDD8EA8-8393-486E-B35E-B1B1B2049FF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31978"/>
          <a:stretch/>
        </p:blipFill>
        <p:spPr>
          <a:xfrm>
            <a:off x="978460" y="1812223"/>
            <a:ext cx="10054216" cy="4902689"/>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26</a:t>
            </a:fld>
            <a:endParaRPr lang="en-US" dirty="0"/>
          </a:p>
        </p:txBody>
      </p:sp>
    </p:spTree>
    <p:custDataLst>
      <p:tags r:id="rId1"/>
    </p:custDataLst>
    <p:extLst>
      <p:ext uri="{BB962C8B-B14F-4D97-AF65-F5344CB8AC3E}">
        <p14:creationId xmlns:p14="http://schemas.microsoft.com/office/powerpoint/2010/main" val="3354160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chor="ctr"/>
          <a:lstStyle/>
          <a:p>
            <a:r>
              <a:rPr lang="en-US" dirty="0"/>
              <a:t>BASED ON NUMBER THEORY </a:t>
            </a:r>
            <a:r>
              <a:rPr lang="en-US" sz="2200" dirty="0"/>
              <a:t>(continued)</a:t>
            </a:r>
          </a:p>
        </p:txBody>
      </p:sp>
      <p:pic>
        <p:nvPicPr>
          <p:cNvPr id="4" name="Content Placeholder 3">
            <a:extLst>
              <a:ext uri="{FF2B5EF4-FFF2-40B4-BE49-F238E27FC236}">
                <a16:creationId xmlns:a16="http://schemas.microsoft.com/office/drawing/2014/main" id="{6DDD8EA8-8393-486E-B35E-B1B1B2049FF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67341" b="1228"/>
          <a:stretch/>
        </p:blipFill>
        <p:spPr>
          <a:xfrm>
            <a:off x="938681" y="1805098"/>
            <a:ext cx="10273082" cy="2314725"/>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27</a:t>
            </a:fld>
            <a:endParaRPr lang="en-US" dirty="0"/>
          </a:p>
        </p:txBody>
      </p:sp>
      <p:pic>
        <p:nvPicPr>
          <p:cNvPr id="5" name="Picture 4">
            <a:extLst>
              <a:ext uri="{FF2B5EF4-FFF2-40B4-BE49-F238E27FC236}">
                <a16:creationId xmlns:a16="http://schemas.microsoft.com/office/drawing/2014/main" id="{D0590B63-0BA0-4DCD-BAF2-51E11BE1D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107" y="4599629"/>
            <a:ext cx="7939146" cy="914407"/>
          </a:xfrm>
          <a:prstGeom prst="rect">
            <a:avLst/>
          </a:prstGeom>
        </p:spPr>
      </p:pic>
    </p:spTree>
    <p:custDataLst>
      <p:tags r:id="rId1"/>
    </p:custDataLst>
    <p:extLst>
      <p:ext uri="{BB962C8B-B14F-4D97-AF65-F5344CB8AC3E}">
        <p14:creationId xmlns:p14="http://schemas.microsoft.com/office/powerpoint/2010/main" val="2704850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OPEN ADDRESSING</a:t>
            </a:r>
          </a:p>
        </p:txBody>
      </p:sp>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a:xfrm>
            <a:off x="898490" y="1457011"/>
            <a:ext cx="10515600" cy="4719952"/>
          </a:xfrm>
        </p:spPr>
        <p:txBody>
          <a:bodyPr/>
          <a:lstStyle/>
          <a:p>
            <a:r>
              <a:rPr lang="en-US" b="1" i="1" dirty="0"/>
              <a:t>Idea</a:t>
            </a:r>
          </a:p>
          <a:p>
            <a:pPr marL="344488" lvl="1" indent="-344488"/>
            <a:r>
              <a:rPr lang="en-US" sz="2800" dirty="0"/>
              <a:t>Store all elements in the hash table itself.</a:t>
            </a:r>
          </a:p>
          <a:p>
            <a:pPr marL="344488" lvl="1" indent="-344488"/>
            <a:r>
              <a:rPr lang="en-US" sz="2800" dirty="0"/>
              <a:t>Each slot contains either an element or NIL.</a:t>
            </a:r>
          </a:p>
          <a:p>
            <a:pPr marL="344488" lvl="1" indent="-344488"/>
            <a:r>
              <a:rPr lang="en-US" sz="2800" dirty="0"/>
              <a:t>The hash table can fill up, but the load factor can never be &gt; 1.</a:t>
            </a:r>
          </a:p>
          <a:p>
            <a:pPr marL="344488" lvl="1" indent="-344488"/>
            <a:r>
              <a:rPr lang="en-US" sz="2800" dirty="0"/>
              <a:t>How to handle collisions during insertion:</a:t>
            </a:r>
          </a:p>
          <a:p>
            <a:pPr marL="682625" lvl="2" indent="-341313"/>
            <a:r>
              <a:rPr lang="en-US" dirty="0"/>
              <a:t>Determine the element’s “first-choice” location in the hash table.</a:t>
            </a:r>
          </a:p>
          <a:p>
            <a:pPr marL="682625" lvl="2" indent="-341313"/>
            <a:r>
              <a:rPr lang="en-US" dirty="0"/>
              <a:t>If the first-choice location is unoccupied, put the element there.</a:t>
            </a:r>
          </a:p>
          <a:p>
            <a:pPr marL="682625" lvl="2" indent="-341313"/>
            <a:r>
              <a:rPr lang="en-US" dirty="0"/>
              <a:t>Otherwise, determine the element’s “second-choice” location. If unoccupied, put the element there. </a:t>
            </a:r>
          </a:p>
          <a:p>
            <a:pPr marL="682625" lvl="2" indent="-341313"/>
            <a:r>
              <a:rPr lang="en-US" dirty="0"/>
              <a:t>Otherwise, try the “third-choice” location. And so on, until an unoccupied location is found.</a:t>
            </a:r>
          </a:p>
          <a:p>
            <a:pPr marL="682625" lvl="2" indent="-341313"/>
            <a:r>
              <a:rPr lang="en-US" dirty="0"/>
              <a:t>Different elements have different preference orders.</a:t>
            </a:r>
          </a:p>
        </p:txBody>
      </p:sp>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28</a:t>
            </a:fld>
            <a:endParaRPr lang="en-US" dirty="0"/>
          </a:p>
        </p:txBody>
      </p:sp>
    </p:spTree>
    <p:custDataLst>
      <p:tags r:id="rId1"/>
    </p:custDataLst>
    <p:extLst>
      <p:ext uri="{BB962C8B-B14F-4D97-AF65-F5344CB8AC3E}">
        <p14:creationId xmlns:p14="http://schemas.microsoft.com/office/powerpoint/2010/main" val="2869451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OPEN ADDRESSING </a:t>
            </a:r>
            <a:r>
              <a:rPr lang="en-US" sz="2200" dirty="0"/>
              <a:t>(continued)</a:t>
            </a:r>
          </a:p>
        </p:txBody>
      </p:sp>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a:xfrm>
            <a:off x="838202" y="1788607"/>
            <a:ext cx="10515600" cy="4388356"/>
          </a:xfrm>
        </p:spPr>
        <p:txBody>
          <a:bodyPr/>
          <a:lstStyle/>
          <a:p>
            <a:pPr marL="344488" lvl="1" indent="-344488">
              <a:spcAft>
                <a:spcPts val="600"/>
              </a:spcAft>
            </a:pPr>
            <a:r>
              <a:rPr lang="en-US" sz="2800" dirty="0"/>
              <a:t>How to search:</a:t>
            </a:r>
          </a:p>
          <a:p>
            <a:pPr marL="682625" lvl="2" indent="-341313">
              <a:spcAft>
                <a:spcPts val="600"/>
              </a:spcAft>
              <a:tabLst>
                <a:tab pos="1085850" algn="l"/>
              </a:tabLst>
            </a:pPr>
            <a:r>
              <a:rPr lang="en-US" sz="2800" dirty="0"/>
              <a:t>Same idea as for insertion.</a:t>
            </a:r>
          </a:p>
          <a:p>
            <a:pPr marL="682625" lvl="2" indent="-341313">
              <a:spcAft>
                <a:spcPts val="600"/>
              </a:spcAft>
              <a:tabLst>
                <a:tab pos="1085850" algn="l"/>
              </a:tabLst>
            </a:pPr>
            <a:r>
              <a:rPr lang="en-US" sz="2800" dirty="0"/>
              <a:t>But upon finding an unoccupied slot in the hash table, conclude that the element being searched for is not present.</a:t>
            </a:r>
          </a:p>
          <a:p>
            <a:pPr marL="344488" lvl="1" indent="-344488">
              <a:spcAft>
                <a:spcPts val="600"/>
              </a:spcAft>
            </a:pPr>
            <a:r>
              <a:rPr lang="en-US" sz="2800" dirty="0"/>
              <a:t>Open addressing avoids the pointers needed for chaining. You can use the extra space to make the hash table larger.</a:t>
            </a:r>
            <a:endParaRPr lang="en-US" dirty="0"/>
          </a:p>
        </p:txBody>
      </p:sp>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29</a:t>
            </a:fld>
            <a:endParaRPr lang="en-US" dirty="0"/>
          </a:p>
        </p:txBody>
      </p:sp>
    </p:spTree>
    <p:custDataLst>
      <p:tags r:id="rId1"/>
    </p:custDataLst>
    <p:extLst>
      <p:ext uri="{BB962C8B-B14F-4D97-AF65-F5344CB8AC3E}">
        <p14:creationId xmlns:p14="http://schemas.microsoft.com/office/powerpoint/2010/main" val="124043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11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Many applications require a dynamic set that supports only the </a:t>
                </a:r>
                <a:r>
                  <a:rPr lang="en-US" b="1" i="1" dirty="0"/>
                  <a:t>dictionary operations </a:t>
                </a:r>
                <a:r>
                  <a:rPr lang="en-US" dirty="0"/>
                  <a:t>I</a:t>
                </a:r>
                <a:r>
                  <a:rPr lang="en-US" sz="2400" dirty="0"/>
                  <a:t>NSERT</a:t>
                </a:r>
                <a:r>
                  <a:rPr lang="en-US" dirty="0"/>
                  <a:t>, S</a:t>
                </a:r>
                <a:r>
                  <a:rPr lang="en-US" sz="2400" dirty="0"/>
                  <a:t>EARCH</a:t>
                </a:r>
                <a:r>
                  <a:rPr lang="en-US" dirty="0"/>
                  <a:t>, and D</a:t>
                </a:r>
                <a:r>
                  <a:rPr lang="en-US" sz="2400" dirty="0"/>
                  <a:t>ELETE</a:t>
                </a:r>
                <a:r>
                  <a:rPr lang="en-US" dirty="0"/>
                  <a:t>. Example: a symbol table in a compiler.</a:t>
                </a:r>
              </a:p>
              <a:p>
                <a:r>
                  <a:rPr lang="en-US" dirty="0"/>
                  <a:t>A hash table is effective for implementing a dictionary.</a:t>
                </a:r>
              </a:p>
              <a:p>
                <a:pPr marL="341313" indent="-341313">
                  <a:buFont typeface="Arial" panose="020B0604020202020204" pitchFamily="34" charset="0"/>
                  <a:buChar char="•"/>
                </a:pPr>
                <a:r>
                  <a:rPr lang="en-US" dirty="0"/>
                  <a:t>The expected time to search for an element in a hash table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under some reasonable assumptions.</a:t>
                </a:r>
              </a:p>
              <a:p>
                <a:pPr marL="341313" indent="-341313">
                  <a:buFont typeface="Arial" panose="020B0604020202020204" pitchFamily="34" charset="0"/>
                  <a:buChar char="•"/>
                </a:pPr>
                <a:r>
                  <a:rPr lang="en-US" dirty="0"/>
                  <a:t>Worst-case search time is </a:t>
                </a:r>
                <a14:m>
                  <m:oMath xmlns:m="http://schemas.openxmlformats.org/officeDocument/2006/math">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however.</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a:t>
            </a:fld>
            <a:endParaRPr lang="en-US" dirty="0"/>
          </a:p>
        </p:txBody>
      </p:sp>
    </p:spTree>
    <p:custDataLst>
      <p:tags r:id="rId1"/>
    </p:custDataLst>
    <p:extLst>
      <p:ext uri="{BB962C8B-B14F-4D97-AF65-F5344CB8AC3E}">
        <p14:creationId xmlns:p14="http://schemas.microsoft.com/office/powerpoint/2010/main" val="379470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chor="t"/>
          <a:lstStyle/>
          <a:p>
            <a:r>
              <a:rPr lang="en-US" dirty="0"/>
              <a:t>OPEN ADDRESSING </a:t>
            </a:r>
            <a:r>
              <a:rPr lang="en-US" sz="2200" dirty="0"/>
              <a:t>(continued)</a:t>
            </a:r>
          </a:p>
        </p:txBody>
      </p:sp>
      <p:pic>
        <p:nvPicPr>
          <p:cNvPr id="4" name="Content Placeholder 3" descr="Text&#10;&#10;Description automatically generated">
            <a:extLst>
              <a:ext uri="{FF2B5EF4-FFF2-40B4-BE49-F238E27FC236}">
                <a16:creationId xmlns:a16="http://schemas.microsoft.com/office/drawing/2014/main" id="{60A32AE6-4A0D-4128-AB5E-D7D1D780A3D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0230" y="1095427"/>
            <a:ext cx="8111647" cy="5690045"/>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30</a:t>
            </a:fld>
            <a:endParaRPr lang="en-US" dirty="0"/>
          </a:p>
        </p:txBody>
      </p:sp>
    </p:spTree>
    <p:custDataLst>
      <p:tags r:id="rId1"/>
    </p:custDataLst>
    <p:extLst>
      <p:ext uri="{BB962C8B-B14F-4D97-AF65-F5344CB8AC3E}">
        <p14:creationId xmlns:p14="http://schemas.microsoft.com/office/powerpoint/2010/main" val="2678322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PSEUDOCODE FOR INSERTION</a:t>
            </a:r>
            <a:endParaRPr lang="en-US" sz="22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a:xfrm>
                <a:off x="838202" y="1788607"/>
                <a:ext cx="10515600" cy="4388356"/>
              </a:xfrm>
            </p:spPr>
            <p:txBody>
              <a:bodyPr/>
              <a:lstStyle/>
              <a:p>
                <a:pPr marL="0" lvl="1" indent="0">
                  <a:spcAft>
                    <a:spcPts val="600"/>
                  </a:spcAft>
                  <a:buNone/>
                </a:pPr>
                <a:r>
                  <a:rPr lang="en-US" sz="2800" dirty="0"/>
                  <a:t>H</a:t>
                </a:r>
                <a:r>
                  <a:rPr lang="en-US" sz="2400" dirty="0"/>
                  <a:t>ASH</a:t>
                </a:r>
                <a:r>
                  <a:rPr lang="en-US" sz="2800" dirty="0"/>
                  <a:t>-I</a:t>
                </a:r>
                <a:r>
                  <a:rPr lang="en-US" sz="2400" dirty="0"/>
                  <a:t>NSERT</a:t>
                </a:r>
                <a:r>
                  <a:rPr lang="en-US" sz="2800" dirty="0"/>
                  <a:t> either returns the slot number where the new key </a:t>
                </a:r>
                <a14:m>
                  <m:oMath xmlns:m="http://schemas.openxmlformats.org/officeDocument/2006/math">
                    <m:r>
                      <a:rPr lang="en-US" sz="2800" i="1" dirty="0" smtClean="0">
                        <a:latin typeface="Cambria Math" panose="02040503050406030204" pitchFamily="18" charset="0"/>
                      </a:rPr>
                      <m:t>𝑘</m:t>
                    </m:r>
                  </m:oMath>
                </a14:m>
                <a:r>
                  <a:rPr lang="en-US" sz="2800" dirty="0"/>
                  <a:t> goes or flags an error because the table is full.</a:t>
                </a:r>
              </a:p>
            </p:txBody>
          </p:sp>
        </mc:Choice>
        <mc:Fallback xmlns="">
          <p:sp>
            <p:nvSpPr>
              <p:cNvPr id="7" name="Content Placeholder 6">
                <a:extLst>
                  <a:ext uri="{FF2B5EF4-FFF2-40B4-BE49-F238E27FC236}">
                    <a16:creationId xmlns:a16="http://schemas.microsoft.com/office/drawing/2014/main" id="{EA518D73-65C9-4E5B-8286-DF18F87D7426}"/>
                  </a:ext>
                </a:extLst>
              </p:cNvPr>
              <p:cNvSpPr>
                <a:spLocks noGrp="1" noRot="1" noChangeAspect="1" noMove="1" noResize="1" noEditPoints="1" noAdjustHandles="1" noChangeArrowheads="1" noChangeShapeType="1" noTextEdit="1"/>
              </p:cNvSpPr>
              <p:nvPr>
                <p:ph idx="1"/>
              </p:nvPr>
            </p:nvSpPr>
            <p:spPr>
              <a:xfrm>
                <a:off x="838202" y="1788607"/>
                <a:ext cx="10515600" cy="4388356"/>
              </a:xfrm>
              <a:blipFill>
                <a:blip r:embed="rId4"/>
                <a:stretch>
                  <a:fillRect l="-1217" t="-236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31</a:t>
            </a:fld>
            <a:endParaRPr lang="en-US" dirty="0"/>
          </a:p>
        </p:txBody>
      </p:sp>
      <p:pic>
        <p:nvPicPr>
          <p:cNvPr id="4" name="Picture 3" descr="Text, letter&#10;&#10;Description automatically generated">
            <a:extLst>
              <a:ext uri="{FF2B5EF4-FFF2-40B4-BE49-F238E27FC236}">
                <a16:creationId xmlns:a16="http://schemas.microsoft.com/office/drawing/2014/main" id="{C31C3E39-73EA-476D-8A8F-D4F84F119444}"/>
              </a:ext>
            </a:extLst>
          </p:cNvPr>
          <p:cNvPicPr>
            <a:picLocks noChangeAspect="1"/>
          </p:cNvPicPr>
          <p:nvPr/>
        </p:nvPicPr>
        <p:blipFill rotWithShape="1">
          <a:blip r:embed="rId5">
            <a:extLst>
              <a:ext uri="{28A0092B-C50C-407E-A947-70E740481C1C}">
                <a14:useLocalDpi xmlns:a14="http://schemas.microsoft.com/office/drawing/2010/main" val="0"/>
              </a:ext>
            </a:extLst>
          </a:blip>
          <a:srcRect b="47393"/>
          <a:stretch/>
        </p:blipFill>
        <p:spPr>
          <a:xfrm>
            <a:off x="945651" y="2879307"/>
            <a:ext cx="3696687" cy="3683359"/>
          </a:xfrm>
          <a:prstGeom prst="rect">
            <a:avLst/>
          </a:prstGeom>
        </p:spPr>
      </p:pic>
    </p:spTree>
    <p:custDataLst>
      <p:tags r:id="rId1"/>
    </p:custDataLst>
    <p:extLst>
      <p:ext uri="{BB962C8B-B14F-4D97-AF65-F5344CB8AC3E}">
        <p14:creationId xmlns:p14="http://schemas.microsoft.com/office/powerpoint/2010/main" val="381562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PSEUDOCODE FOR SEARCHING</a:t>
            </a:r>
            <a:endParaRPr lang="en-US" sz="2200"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a:xfrm>
                <a:off x="838202" y="1788607"/>
                <a:ext cx="10515600" cy="4388356"/>
              </a:xfrm>
            </p:spPr>
            <p:txBody>
              <a:bodyPr/>
              <a:lstStyle/>
              <a:p>
                <a:pPr marL="0" lvl="1" indent="0">
                  <a:spcAft>
                    <a:spcPts val="600"/>
                  </a:spcAft>
                  <a:buNone/>
                </a:pPr>
                <a:r>
                  <a:rPr lang="en-US" sz="2800" dirty="0"/>
                  <a:t>H</a:t>
                </a:r>
                <a:r>
                  <a:rPr lang="en-US" sz="2400" dirty="0"/>
                  <a:t>ASH</a:t>
                </a:r>
                <a:r>
                  <a:rPr lang="en-US" sz="2800" dirty="0"/>
                  <a:t>-S</a:t>
                </a:r>
                <a:r>
                  <a:rPr lang="en-US" sz="2400" dirty="0"/>
                  <a:t>EARCH</a:t>
                </a:r>
                <a:r>
                  <a:rPr lang="en-US" sz="2800" dirty="0"/>
                  <a:t> returns either the slot number where the key </a:t>
                </a:r>
                <a14:m>
                  <m:oMath xmlns:m="http://schemas.openxmlformats.org/officeDocument/2006/math">
                    <m:r>
                      <a:rPr lang="en-US" sz="2800" i="1" dirty="0" smtClean="0">
                        <a:latin typeface="Cambria Math" panose="02040503050406030204" pitchFamily="18" charset="0"/>
                      </a:rPr>
                      <m:t>𝑘</m:t>
                    </m:r>
                  </m:oMath>
                </a14:m>
                <a:r>
                  <a:rPr lang="en-US" sz="2800" dirty="0"/>
                  <a:t> resides or NIL if </a:t>
                </a:r>
                <a:r>
                  <a:rPr lang="en-US" dirty="0"/>
                  <a:t>key </a:t>
                </a:r>
                <a14:m>
                  <m:oMath xmlns:m="http://schemas.openxmlformats.org/officeDocument/2006/math">
                    <m:r>
                      <a:rPr lang="en-US" i="1" dirty="0">
                        <a:latin typeface="Cambria Math" panose="02040503050406030204" pitchFamily="18" charset="0"/>
                      </a:rPr>
                      <m:t>𝑘</m:t>
                    </m:r>
                  </m:oMath>
                </a14:m>
                <a:r>
                  <a:rPr lang="en-US" dirty="0"/>
                  <a:t> is not in the table</a:t>
                </a:r>
                <a:r>
                  <a:rPr lang="en-US" sz="2800" dirty="0"/>
                  <a:t>.</a:t>
                </a:r>
              </a:p>
            </p:txBody>
          </p:sp>
        </mc:Choice>
        <mc:Fallback xmlns="">
          <p:sp>
            <p:nvSpPr>
              <p:cNvPr id="7" name="Content Placeholder 6">
                <a:extLst>
                  <a:ext uri="{FF2B5EF4-FFF2-40B4-BE49-F238E27FC236}">
                    <a16:creationId xmlns:a16="http://schemas.microsoft.com/office/drawing/2014/main" id="{EA518D73-65C9-4E5B-8286-DF18F87D7426}"/>
                  </a:ext>
                </a:extLst>
              </p:cNvPr>
              <p:cNvSpPr>
                <a:spLocks noGrp="1" noRot="1" noChangeAspect="1" noMove="1" noResize="1" noEditPoints="1" noAdjustHandles="1" noChangeArrowheads="1" noChangeShapeType="1" noTextEdit="1"/>
              </p:cNvSpPr>
              <p:nvPr>
                <p:ph idx="1"/>
              </p:nvPr>
            </p:nvSpPr>
            <p:spPr>
              <a:xfrm>
                <a:off x="838202" y="1788607"/>
                <a:ext cx="10515600" cy="4388356"/>
              </a:xfrm>
              <a:blipFill>
                <a:blip r:embed="rId4"/>
                <a:stretch>
                  <a:fillRect l="-1217" t="-2361" r="-197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32</a:t>
            </a:fld>
            <a:endParaRPr lang="en-US" dirty="0"/>
          </a:p>
        </p:txBody>
      </p:sp>
      <p:pic>
        <p:nvPicPr>
          <p:cNvPr id="4" name="Picture 3" descr="Text, letter&#10;&#10;Description automatically generated">
            <a:extLst>
              <a:ext uri="{FF2B5EF4-FFF2-40B4-BE49-F238E27FC236}">
                <a16:creationId xmlns:a16="http://schemas.microsoft.com/office/drawing/2014/main" id="{C31C3E39-73EA-476D-8A8F-D4F84F119444}"/>
              </a:ext>
            </a:extLst>
          </p:cNvPr>
          <p:cNvPicPr>
            <a:picLocks noChangeAspect="1"/>
          </p:cNvPicPr>
          <p:nvPr/>
        </p:nvPicPr>
        <p:blipFill rotWithShape="1">
          <a:blip r:embed="rId5">
            <a:extLst>
              <a:ext uri="{28A0092B-C50C-407E-A947-70E740481C1C}">
                <a14:useLocalDpi xmlns:a14="http://schemas.microsoft.com/office/drawing/2010/main" val="0"/>
              </a:ext>
            </a:extLst>
          </a:blip>
          <a:srcRect l="-29" t="54557" r="-544" b="-7164"/>
          <a:stretch/>
        </p:blipFill>
        <p:spPr>
          <a:xfrm>
            <a:off x="924449" y="2879307"/>
            <a:ext cx="3717890" cy="3683359"/>
          </a:xfrm>
          <a:prstGeom prst="rect">
            <a:avLst/>
          </a:prstGeom>
        </p:spPr>
      </p:pic>
    </p:spTree>
    <p:custDataLst>
      <p:tags r:id="rId1"/>
    </p:custDataLst>
    <p:extLst>
      <p:ext uri="{BB962C8B-B14F-4D97-AF65-F5344CB8AC3E}">
        <p14:creationId xmlns:p14="http://schemas.microsoft.com/office/powerpoint/2010/main" val="230685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ormAutofit/>
          </a:bodyPr>
          <a:lstStyle/>
          <a:p>
            <a:r>
              <a:rPr lang="en-US" dirty="0"/>
              <a:t>DELETION</a:t>
            </a:r>
          </a:p>
        </p:txBody>
      </p:sp>
      <p:pic>
        <p:nvPicPr>
          <p:cNvPr id="4" name="Content Placeholder 3" descr="Text, letter&#10;&#10;Description automatically generated">
            <a:extLst>
              <a:ext uri="{FF2B5EF4-FFF2-40B4-BE49-F238E27FC236}">
                <a16:creationId xmlns:a16="http://schemas.microsoft.com/office/drawing/2014/main" id="{3D3FA36F-5D8D-4999-9D5D-F0D5C9DF14C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98490" y="1840096"/>
            <a:ext cx="10515600" cy="3559054"/>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33</a:t>
            </a:fld>
            <a:endParaRPr lang="en-US" dirty="0"/>
          </a:p>
        </p:txBody>
      </p:sp>
    </p:spTree>
    <p:custDataLst>
      <p:tags r:id="rId1"/>
    </p:custDataLst>
    <p:extLst>
      <p:ext uri="{BB962C8B-B14F-4D97-AF65-F5344CB8AC3E}">
        <p14:creationId xmlns:p14="http://schemas.microsoft.com/office/powerpoint/2010/main" val="13789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DELETION </a:t>
            </a:r>
            <a:r>
              <a:rPr lang="en-US" sz="2200" dirty="0"/>
              <a:t>(continued)</a:t>
            </a:r>
          </a:p>
        </p:txBody>
      </p:sp>
      <p:pic>
        <p:nvPicPr>
          <p:cNvPr id="5" name="Content Placeholder 4" descr="Text&#10;&#10;Description automatically generated">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98488" y="1834157"/>
            <a:ext cx="10515600" cy="4297761"/>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34</a:t>
            </a:fld>
            <a:endParaRPr lang="en-US" dirty="0"/>
          </a:p>
        </p:txBody>
      </p:sp>
      <p:sp>
        <p:nvSpPr>
          <p:cNvPr id="8" name="Rectangle 7">
            <a:extLst>
              <a:ext uri="{FF2B5EF4-FFF2-40B4-BE49-F238E27FC236}">
                <a16:creationId xmlns:a16="http://schemas.microsoft.com/office/drawing/2014/main" id="{66086A60-A43F-42CE-844E-BAE4EF6B48AA}"/>
              </a:ext>
            </a:extLst>
          </p:cNvPr>
          <p:cNvSpPr/>
          <p:nvPr/>
        </p:nvSpPr>
        <p:spPr>
          <a:xfrm>
            <a:off x="4454769" y="5732585"/>
            <a:ext cx="7069016" cy="46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8727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ormAutofit/>
          </a:bodyPr>
          <a:lstStyle/>
          <a:p>
            <a:r>
              <a:rPr lang="en-US" dirty="0"/>
              <a:t>HOW TO COMPUTE PROBE SEQUENCES</a:t>
            </a:r>
          </a:p>
        </p:txBody>
      </p:sp>
      <p:pic>
        <p:nvPicPr>
          <p:cNvPr id="4" name="Content Placeholder 3">
            <a:extLst>
              <a:ext uri="{FF2B5EF4-FFF2-40B4-BE49-F238E27FC236}">
                <a16:creationId xmlns:a16="http://schemas.microsoft.com/office/drawing/2014/main" id="{3D3FA36F-5D8D-4999-9D5D-F0D5C9DF14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98490" y="1843041"/>
            <a:ext cx="10515600" cy="2829686"/>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35</a:t>
            </a:fld>
            <a:endParaRPr lang="en-US" dirty="0"/>
          </a:p>
        </p:txBody>
      </p:sp>
      <p:pic>
        <p:nvPicPr>
          <p:cNvPr id="5" name="Content Placeholder 3">
            <a:extLst>
              <a:ext uri="{FF2B5EF4-FFF2-40B4-BE49-F238E27FC236}">
                <a16:creationId xmlns:a16="http://schemas.microsoft.com/office/drawing/2014/main" id="{6C82683A-E768-471A-B965-520838838752}"/>
              </a:ext>
            </a:extLst>
          </p:cNvPr>
          <p:cNvPicPr>
            <a:picLocks noChangeAspect="1"/>
          </p:cNvPicPr>
          <p:nvPr/>
        </p:nvPicPr>
        <p:blipFill rotWithShape="1">
          <a:blip r:embed="rId4">
            <a:extLst>
              <a:ext uri="{28A0092B-C50C-407E-A947-70E740481C1C}">
                <a14:useLocalDpi xmlns:a14="http://schemas.microsoft.com/office/drawing/2010/main" val="0"/>
              </a:ext>
            </a:extLst>
          </a:blip>
          <a:srcRect l="86120" t="67913" r="12097" b="13858"/>
          <a:stretch/>
        </p:blipFill>
        <p:spPr>
          <a:xfrm>
            <a:off x="2768322" y="4138247"/>
            <a:ext cx="187570" cy="515816"/>
          </a:xfrm>
          <a:prstGeom prst="rect">
            <a:avLst/>
          </a:prstGeom>
        </p:spPr>
      </p:pic>
      <p:sp>
        <p:nvSpPr>
          <p:cNvPr id="2" name="Rectangle 1">
            <a:extLst>
              <a:ext uri="{FF2B5EF4-FFF2-40B4-BE49-F238E27FC236}">
                <a16:creationId xmlns:a16="http://schemas.microsoft.com/office/drawing/2014/main" id="{70CFA3EA-6365-465D-A894-1CD0D49823E8}"/>
              </a:ext>
            </a:extLst>
          </p:cNvPr>
          <p:cNvSpPr/>
          <p:nvPr/>
        </p:nvSpPr>
        <p:spPr>
          <a:xfrm>
            <a:off x="2872155" y="4210261"/>
            <a:ext cx="8569568"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2533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DOUBLE HASHING</a:t>
            </a:r>
            <a:endParaRPr lang="en-US" sz="2200" dirty="0"/>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98486" y="1620897"/>
            <a:ext cx="9725111" cy="3808677"/>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36</a:t>
            </a:fld>
            <a:endParaRPr lang="en-US" dirty="0"/>
          </a:p>
        </p:txBody>
      </p:sp>
      <p:pic>
        <p:nvPicPr>
          <p:cNvPr id="4" name="Picture 3" descr="Diagram&#10;&#10;Description automatically generated">
            <a:extLst>
              <a:ext uri="{FF2B5EF4-FFF2-40B4-BE49-F238E27FC236}">
                <a16:creationId xmlns:a16="http://schemas.microsoft.com/office/drawing/2014/main" id="{EB131A6D-C9DF-466D-9334-7C98E971C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6202" y="1629719"/>
            <a:ext cx="1235912" cy="4567824"/>
          </a:xfrm>
          <a:prstGeom prst="rect">
            <a:avLst/>
          </a:prstGeom>
        </p:spPr>
      </p:pic>
    </p:spTree>
    <p:custDataLst>
      <p:tags r:id="rId1"/>
    </p:custDataLst>
    <p:extLst>
      <p:ext uri="{BB962C8B-B14F-4D97-AF65-F5344CB8AC3E}">
        <p14:creationId xmlns:p14="http://schemas.microsoft.com/office/powerpoint/2010/main" val="228359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DOUBLE HASHING </a:t>
            </a:r>
            <a:r>
              <a:rPr lang="en-US" sz="2200" dirty="0"/>
              <a:t>(continued)</a:t>
            </a:r>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98486" y="1592038"/>
            <a:ext cx="9725111" cy="2399089"/>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37</a:t>
            </a:fld>
            <a:endParaRPr lang="en-US" dirty="0"/>
          </a:p>
        </p:txBody>
      </p:sp>
    </p:spTree>
    <p:custDataLst>
      <p:tags r:id="rId1"/>
    </p:custDataLst>
    <p:extLst>
      <p:ext uri="{BB962C8B-B14F-4D97-AF65-F5344CB8AC3E}">
        <p14:creationId xmlns:p14="http://schemas.microsoft.com/office/powerpoint/2010/main" val="1419263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LINEAR PROBING</a:t>
            </a:r>
            <a:endParaRPr lang="en-US" sz="2200" dirty="0"/>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98486" y="1775591"/>
            <a:ext cx="9725111" cy="2031983"/>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38</a:t>
            </a:fld>
            <a:endParaRPr lang="en-US" dirty="0"/>
          </a:p>
        </p:txBody>
      </p:sp>
    </p:spTree>
    <p:custDataLst>
      <p:tags r:id="rId1"/>
    </p:custDataLst>
    <p:extLst>
      <p:ext uri="{BB962C8B-B14F-4D97-AF65-F5344CB8AC3E}">
        <p14:creationId xmlns:p14="http://schemas.microsoft.com/office/powerpoint/2010/main" val="355284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ANALYSIS OF OPEN-ADDRESS HASHING</a:t>
            </a:r>
            <a:endParaRPr lang="en-US" sz="2200" dirty="0"/>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933732" y="1838848"/>
            <a:ext cx="10324535" cy="3893737"/>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39</a:t>
            </a:fld>
            <a:endParaRPr lang="en-US" dirty="0"/>
          </a:p>
        </p:txBody>
      </p:sp>
    </p:spTree>
    <p:custDataLst>
      <p:tags r:id="rId1"/>
    </p:custDataLst>
    <p:extLst>
      <p:ext uri="{BB962C8B-B14F-4D97-AF65-F5344CB8AC3E}">
        <p14:creationId xmlns:p14="http://schemas.microsoft.com/office/powerpoint/2010/main" val="147316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11 OVERVIEW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A hash table is a generalization of an ordinary array.</a:t>
            </a:r>
          </a:p>
          <a:p>
            <a:pPr marL="341313" indent="-341313">
              <a:buFont typeface="Arial" panose="020B0604020202020204" pitchFamily="34" charset="0"/>
              <a:buChar char="•"/>
            </a:pPr>
            <a:r>
              <a:rPr lang="en-US" dirty="0"/>
              <a:t>With an ordinary array, store the element whose key is </a:t>
            </a:r>
            <a:r>
              <a:rPr lang="en-US" i="1" dirty="0"/>
              <a:t>k</a:t>
            </a:r>
            <a:r>
              <a:rPr lang="en-US" dirty="0"/>
              <a:t> in position </a:t>
            </a:r>
            <a:r>
              <a:rPr lang="en-US" i="1" dirty="0"/>
              <a:t>k</a:t>
            </a:r>
            <a:r>
              <a:rPr lang="en-US" dirty="0"/>
              <a:t> of the array.</a:t>
            </a:r>
          </a:p>
          <a:p>
            <a:pPr marL="341313" indent="-341313">
              <a:buFont typeface="Arial" panose="020B0604020202020204" pitchFamily="34" charset="0"/>
              <a:buChar char="•"/>
            </a:pPr>
            <a:r>
              <a:rPr lang="en-US" dirty="0"/>
              <a:t>Given a key </a:t>
            </a:r>
            <a:r>
              <a:rPr lang="en-US" i="1" dirty="0"/>
              <a:t>k</a:t>
            </a:r>
            <a:r>
              <a:rPr lang="en-US" dirty="0"/>
              <a:t>, to find the element whose key is </a:t>
            </a:r>
            <a:r>
              <a:rPr lang="en-US" i="1" dirty="0"/>
              <a:t>k</a:t>
            </a:r>
            <a:r>
              <a:rPr lang="en-US" dirty="0"/>
              <a:t>, just look in the </a:t>
            </a:r>
            <a:r>
              <a:rPr lang="en-US" i="1" dirty="0"/>
              <a:t>k</a:t>
            </a:r>
            <a:r>
              <a:rPr lang="en-US" dirty="0"/>
              <a:t>th position of the array. This is called </a:t>
            </a:r>
            <a:r>
              <a:rPr lang="en-US" b="1" i="1" dirty="0"/>
              <a:t>direct addressing</a:t>
            </a:r>
            <a:r>
              <a:rPr lang="en-US" dirty="0"/>
              <a:t>.</a:t>
            </a:r>
          </a:p>
          <a:p>
            <a:pPr marL="341313" indent="-341313">
              <a:buFont typeface="Arial" panose="020B0604020202020204" pitchFamily="34" charset="0"/>
              <a:buChar char="•"/>
            </a:pPr>
            <a:r>
              <a:rPr lang="en-US" dirty="0"/>
              <a:t>Direct addressing is applicable when you can afford to allocate an array with one position for every possible key.</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a:t>
            </a:fld>
            <a:endParaRPr lang="en-US" dirty="0"/>
          </a:p>
        </p:txBody>
      </p:sp>
    </p:spTree>
    <p:custDataLst>
      <p:tags r:id="rId1"/>
    </p:custDataLst>
    <p:extLst>
      <p:ext uri="{BB962C8B-B14F-4D97-AF65-F5344CB8AC3E}">
        <p14:creationId xmlns:p14="http://schemas.microsoft.com/office/powerpoint/2010/main" val="4237573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ANALYSIS OF OPEN-ADDRESS HASHING </a:t>
            </a:r>
            <a:r>
              <a:rPr lang="en-US" sz="2200" dirty="0"/>
              <a:t>(continued)</a:t>
            </a:r>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98490" y="1868992"/>
            <a:ext cx="10324535" cy="1958427"/>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40</a:t>
            </a:fld>
            <a:endParaRPr lang="en-US" dirty="0"/>
          </a:p>
        </p:txBody>
      </p:sp>
      <p:sp>
        <p:nvSpPr>
          <p:cNvPr id="8" name="Rectangle 7">
            <a:extLst>
              <a:ext uri="{FF2B5EF4-FFF2-40B4-BE49-F238E27FC236}">
                <a16:creationId xmlns:a16="http://schemas.microsoft.com/office/drawing/2014/main" id="{66086A60-A43F-42CE-844E-BAE4EF6B48AA}"/>
              </a:ext>
            </a:extLst>
          </p:cNvPr>
          <p:cNvSpPr/>
          <p:nvPr/>
        </p:nvSpPr>
        <p:spPr>
          <a:xfrm>
            <a:off x="4454769" y="5732585"/>
            <a:ext cx="7069016" cy="46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8162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ANALYSIS OF OPEN-ADDRESS HASHING </a:t>
            </a:r>
            <a:r>
              <a:rPr lang="en-US" sz="2200" dirty="0"/>
              <a:t>(continued)</a:t>
            </a:r>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930226" y="1718313"/>
            <a:ext cx="9978712" cy="4310698"/>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41</a:t>
            </a:fld>
            <a:endParaRPr lang="en-US" dirty="0"/>
          </a:p>
        </p:txBody>
      </p:sp>
      <p:sp>
        <p:nvSpPr>
          <p:cNvPr id="8" name="Rectangle 7">
            <a:extLst>
              <a:ext uri="{FF2B5EF4-FFF2-40B4-BE49-F238E27FC236}">
                <a16:creationId xmlns:a16="http://schemas.microsoft.com/office/drawing/2014/main" id="{66086A60-A43F-42CE-844E-BAE4EF6B48AA}"/>
              </a:ext>
            </a:extLst>
          </p:cNvPr>
          <p:cNvSpPr/>
          <p:nvPr/>
        </p:nvSpPr>
        <p:spPr>
          <a:xfrm>
            <a:off x="10139626" y="5689975"/>
            <a:ext cx="1214176" cy="46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280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ANALYSIS OF OPEN-ADDRESS HASHING </a:t>
            </a:r>
            <a:r>
              <a:rPr lang="en-US" sz="2200" dirty="0"/>
              <a:t>(continued)</a:t>
            </a:r>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20735"/>
          <a:stretch/>
        </p:blipFill>
        <p:spPr>
          <a:xfrm>
            <a:off x="930226" y="1871677"/>
            <a:ext cx="10042574" cy="3194070"/>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42</a:t>
            </a:fld>
            <a:endParaRPr lang="en-US" dirty="0"/>
          </a:p>
        </p:txBody>
      </p:sp>
      <p:sp>
        <p:nvSpPr>
          <p:cNvPr id="8" name="Rectangle 7">
            <a:extLst>
              <a:ext uri="{FF2B5EF4-FFF2-40B4-BE49-F238E27FC236}">
                <a16:creationId xmlns:a16="http://schemas.microsoft.com/office/drawing/2014/main" id="{66086A60-A43F-42CE-844E-BAE4EF6B48AA}"/>
              </a:ext>
            </a:extLst>
          </p:cNvPr>
          <p:cNvSpPr/>
          <p:nvPr/>
        </p:nvSpPr>
        <p:spPr>
          <a:xfrm>
            <a:off x="10139626" y="5689975"/>
            <a:ext cx="1214176" cy="46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5056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lstStyle/>
          <a:p>
            <a:r>
              <a:rPr lang="en-US" dirty="0"/>
              <a:t>ANALYSIS OF OPEN-ADDRESS HASHING </a:t>
            </a:r>
            <a:r>
              <a:rPr lang="en-US" sz="2200" dirty="0"/>
              <a:t>(continued)</a:t>
            </a:r>
          </a:p>
        </p:txBody>
      </p:sp>
      <p:pic>
        <p:nvPicPr>
          <p:cNvPr id="5" name="Content Placeholder 4">
            <a:extLst>
              <a:ext uri="{FF2B5EF4-FFF2-40B4-BE49-F238E27FC236}">
                <a16:creationId xmlns:a16="http://schemas.microsoft.com/office/drawing/2014/main" id="{A4B653EF-6D32-4DC3-99C2-3D9C4FDC08C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80305"/>
          <a:stretch/>
        </p:blipFill>
        <p:spPr>
          <a:xfrm>
            <a:off x="918586" y="1932790"/>
            <a:ext cx="8955776" cy="707745"/>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43</a:t>
            </a:fld>
            <a:endParaRPr lang="en-US" dirty="0"/>
          </a:p>
        </p:txBody>
      </p:sp>
      <p:sp>
        <p:nvSpPr>
          <p:cNvPr id="8" name="Rectangle 7">
            <a:extLst>
              <a:ext uri="{FF2B5EF4-FFF2-40B4-BE49-F238E27FC236}">
                <a16:creationId xmlns:a16="http://schemas.microsoft.com/office/drawing/2014/main" id="{66086A60-A43F-42CE-844E-BAE4EF6B48AA}"/>
              </a:ext>
            </a:extLst>
          </p:cNvPr>
          <p:cNvSpPr/>
          <p:nvPr/>
        </p:nvSpPr>
        <p:spPr>
          <a:xfrm>
            <a:off x="10139626" y="5689975"/>
            <a:ext cx="1214176" cy="46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lock, watch&#10;&#10;Description automatically generated">
            <a:extLst>
              <a:ext uri="{FF2B5EF4-FFF2-40B4-BE49-F238E27FC236}">
                <a16:creationId xmlns:a16="http://schemas.microsoft.com/office/drawing/2014/main" id="{3D8638F1-CC33-4AD5-BA37-F2DA1FE44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585" y="2594303"/>
            <a:ext cx="3462493" cy="1131807"/>
          </a:xfrm>
          <a:prstGeom prst="rect">
            <a:avLst/>
          </a:prstGeom>
        </p:spPr>
      </p:pic>
      <p:pic>
        <p:nvPicPr>
          <p:cNvPr id="9" name="Picture 8" descr="Text&#10;&#10;Description automatically generated">
            <a:extLst>
              <a:ext uri="{FF2B5EF4-FFF2-40B4-BE49-F238E27FC236}">
                <a16:creationId xmlns:a16="http://schemas.microsoft.com/office/drawing/2014/main" id="{AE41655E-13AF-4E6F-BA33-F11A0601FDB3}"/>
              </a:ext>
            </a:extLst>
          </p:cNvPr>
          <p:cNvPicPr>
            <a:picLocks noChangeAspect="1"/>
          </p:cNvPicPr>
          <p:nvPr/>
        </p:nvPicPr>
        <p:blipFill rotWithShape="1">
          <a:blip r:embed="rId6">
            <a:extLst>
              <a:ext uri="{28A0092B-C50C-407E-A947-70E740481C1C}">
                <a14:useLocalDpi xmlns:a14="http://schemas.microsoft.com/office/drawing/2010/main" val="0"/>
              </a:ext>
            </a:extLst>
          </a:blip>
          <a:srcRect l="-1" r="526"/>
          <a:stretch/>
        </p:blipFill>
        <p:spPr>
          <a:xfrm>
            <a:off x="918582" y="3523509"/>
            <a:ext cx="5341538" cy="3219364"/>
          </a:xfrm>
          <a:prstGeom prst="rect">
            <a:avLst/>
          </a:prstGeom>
        </p:spPr>
      </p:pic>
    </p:spTree>
    <p:custDataLst>
      <p:tags r:id="rId1"/>
    </p:custDataLst>
    <p:extLst>
      <p:ext uri="{BB962C8B-B14F-4D97-AF65-F5344CB8AC3E}">
        <p14:creationId xmlns:p14="http://schemas.microsoft.com/office/powerpoint/2010/main" val="41665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chor="t"/>
          <a:lstStyle/>
          <a:p>
            <a:r>
              <a:rPr lang="en-US" dirty="0"/>
              <a:t>PRACTICAL CONSIDERATIONS</a:t>
            </a:r>
          </a:p>
        </p:txBody>
      </p:sp>
      <p:sp>
        <p:nvSpPr>
          <p:cNvPr id="7" name="Content Placeholder 6">
            <a:extLst>
              <a:ext uri="{FF2B5EF4-FFF2-40B4-BE49-F238E27FC236}">
                <a16:creationId xmlns:a16="http://schemas.microsoft.com/office/drawing/2014/main" id="{EA518D73-65C9-4E5B-8286-DF18F87D7426}"/>
              </a:ext>
            </a:extLst>
          </p:cNvPr>
          <p:cNvSpPr>
            <a:spLocks noGrp="1"/>
          </p:cNvSpPr>
          <p:nvPr>
            <p:ph idx="1"/>
          </p:nvPr>
        </p:nvSpPr>
        <p:spPr>
          <a:xfrm>
            <a:off x="838202" y="1155560"/>
            <a:ext cx="10515600" cy="5021403"/>
          </a:xfrm>
        </p:spPr>
        <p:txBody>
          <a:bodyPr/>
          <a:lstStyle/>
          <a:p>
            <a:r>
              <a:rPr lang="en-US" dirty="0"/>
              <a:t>Modern CPUs have features that affect hashing:</a:t>
            </a:r>
          </a:p>
          <a:p>
            <a:r>
              <a:rPr lang="en-US" b="1" dirty="0"/>
              <a:t>Memory hierarchies: </a:t>
            </a:r>
            <a:r>
              <a:rPr lang="en-US" b="1" i="1" dirty="0"/>
              <a:t>Caches</a:t>
            </a:r>
            <a:r>
              <a:rPr lang="en-US" dirty="0"/>
              <a:t> are small, fast memory units closer to where instructions execute. They are organized in </a:t>
            </a:r>
            <a:r>
              <a:rPr lang="en-US" b="1" i="1" dirty="0"/>
              <a:t>cache lines </a:t>
            </a:r>
            <a:r>
              <a:rPr lang="en-US" dirty="0"/>
              <a:t>of a specific size (e.g., 64 bytes) of contiguous bytes from main memory. It’s much faster to reuse a cache line than to fetch from main memory. Iterating through a cache line is relatively fast.</a:t>
            </a:r>
          </a:p>
          <a:p>
            <a:r>
              <a:rPr lang="en-US" b="1" dirty="0"/>
              <a:t>Advanced instruction sets: </a:t>
            </a:r>
            <a:r>
              <a:rPr lang="en-US" dirty="0"/>
              <a:t>Advanced primitives for encryption and cryptography can also be used to compute hash functions.</a:t>
            </a:r>
          </a:p>
          <a:p>
            <a:r>
              <a:rPr lang="en-US" b="1" dirty="0"/>
              <a:t>Linear probing</a:t>
            </a:r>
          </a:p>
          <a:p>
            <a:r>
              <a:rPr lang="en-US" dirty="0"/>
              <a:t>Linear probing performs poorly in the standard RAM model, but it does well in the presence of hierarchical memory because successive probes are likely to be within the same cache line.</a:t>
            </a:r>
          </a:p>
        </p:txBody>
      </p:sp>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44</a:t>
            </a:fld>
            <a:endParaRPr lang="en-US" dirty="0"/>
          </a:p>
        </p:txBody>
      </p:sp>
    </p:spTree>
    <p:custDataLst>
      <p:tags r:id="rId1"/>
    </p:custDataLst>
    <p:extLst>
      <p:ext uri="{BB962C8B-B14F-4D97-AF65-F5344CB8AC3E}">
        <p14:creationId xmlns:p14="http://schemas.microsoft.com/office/powerpoint/2010/main" val="1028489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9213C-D89A-4FB5-B02B-89FD51991A96}"/>
              </a:ext>
            </a:extLst>
          </p:cNvPr>
          <p:cNvSpPr>
            <a:spLocks noGrp="1"/>
          </p:cNvSpPr>
          <p:nvPr>
            <p:ph type="title"/>
          </p:nvPr>
        </p:nvSpPr>
        <p:spPr/>
        <p:txBody>
          <a:bodyPr anchor="ctr"/>
          <a:lstStyle/>
          <a:p>
            <a:r>
              <a:rPr lang="en-US" dirty="0"/>
              <a:t>ANALYSIS OF LINEAR PROBING</a:t>
            </a:r>
          </a:p>
        </p:txBody>
      </p:sp>
      <p:pic>
        <p:nvPicPr>
          <p:cNvPr id="4" name="Content Placeholder 3" descr="Text&#10;&#10;Description automatically generated">
            <a:extLst>
              <a:ext uri="{FF2B5EF4-FFF2-40B4-BE49-F238E27FC236}">
                <a16:creationId xmlns:a16="http://schemas.microsoft.com/office/drawing/2014/main" id="{75D1F740-139C-4700-B51D-F487473C372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08467"/>
            <a:ext cx="10515600" cy="2441456"/>
          </a:xfrm>
        </p:spPr>
      </p:pic>
      <p:sp>
        <p:nvSpPr>
          <p:cNvPr id="3" name="Slide Number Placeholder 2">
            <a:extLst>
              <a:ext uri="{FF2B5EF4-FFF2-40B4-BE49-F238E27FC236}">
                <a16:creationId xmlns:a16="http://schemas.microsoft.com/office/drawing/2014/main" id="{4D43A014-1FB5-4CDE-9F64-CE065A20F8B9}"/>
              </a:ext>
            </a:extLst>
          </p:cNvPr>
          <p:cNvSpPr>
            <a:spLocks noGrp="1"/>
          </p:cNvSpPr>
          <p:nvPr>
            <p:ph type="sldNum" sz="quarter" idx="11"/>
          </p:nvPr>
        </p:nvSpPr>
        <p:spPr/>
        <p:txBody>
          <a:bodyPr/>
          <a:lstStyle/>
          <a:p>
            <a:fld id="{1C97C5FE-EAAB-4B0D-9845-9B0C19A6F892}" type="slidenum">
              <a:rPr lang="en-US" smtClean="0"/>
              <a:pPr/>
              <a:t>45</a:t>
            </a:fld>
            <a:endParaRPr lang="en-US" dirty="0"/>
          </a:p>
        </p:txBody>
      </p:sp>
    </p:spTree>
    <p:custDataLst>
      <p:tags r:id="rId1"/>
    </p:custDataLst>
    <p:extLst>
      <p:ext uri="{BB962C8B-B14F-4D97-AF65-F5344CB8AC3E}">
        <p14:creationId xmlns:p14="http://schemas.microsoft.com/office/powerpoint/2010/main" val="212108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11 OVERVIEW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Use a hash table when do not want to (or cannot) allocate an array with one position per possible key.</a:t>
            </a:r>
          </a:p>
          <a:p>
            <a:pPr marL="341313" indent="-341313">
              <a:buFont typeface="Arial" panose="020B0604020202020204" pitchFamily="34" charset="0"/>
              <a:buChar char="•"/>
            </a:pPr>
            <a:r>
              <a:rPr lang="en-US" dirty="0"/>
              <a:t>Use a hash table when the number of keys actually stored is small relative to the number of possible keys.</a:t>
            </a:r>
          </a:p>
          <a:p>
            <a:pPr marL="341313" indent="-341313">
              <a:buFont typeface="Arial" panose="020B0604020202020204" pitchFamily="34" charset="0"/>
              <a:buChar char="•"/>
            </a:pPr>
            <a:r>
              <a:rPr lang="en-US" dirty="0"/>
              <a:t>A hash table is an array, but it typically uses a size proportional to the number of keys to be stored (rather than the number of possible keys).</a:t>
            </a:r>
          </a:p>
          <a:p>
            <a:pPr marL="341313" indent="-341313">
              <a:buFont typeface="Arial" panose="020B0604020202020204" pitchFamily="34" charset="0"/>
              <a:buChar char="•"/>
            </a:pPr>
            <a:r>
              <a:rPr lang="en-US" dirty="0"/>
              <a:t>Given a key </a:t>
            </a:r>
            <a:r>
              <a:rPr lang="en-US" i="1" dirty="0"/>
              <a:t>k</a:t>
            </a:r>
            <a:r>
              <a:rPr lang="en-US" dirty="0"/>
              <a:t>, don’t just use </a:t>
            </a:r>
            <a:r>
              <a:rPr lang="en-US" i="1" dirty="0"/>
              <a:t>k</a:t>
            </a:r>
            <a:r>
              <a:rPr lang="en-US" dirty="0"/>
              <a:t> as the index into the array.</a:t>
            </a:r>
          </a:p>
          <a:p>
            <a:pPr marL="341313" indent="-341313">
              <a:buFont typeface="Arial" panose="020B0604020202020204" pitchFamily="34" charset="0"/>
              <a:buChar char="•"/>
            </a:pPr>
            <a:r>
              <a:rPr lang="en-US" dirty="0"/>
              <a:t>Instead, compute a function of </a:t>
            </a:r>
            <a:r>
              <a:rPr lang="en-US" i="1" dirty="0"/>
              <a:t>k</a:t>
            </a:r>
            <a:r>
              <a:rPr lang="en-US" dirty="0"/>
              <a:t>, and use that value to index into the array. We call this function a </a:t>
            </a:r>
            <a:r>
              <a:rPr lang="en-US" b="1" i="1" dirty="0"/>
              <a:t>hash function</a:t>
            </a:r>
            <a:r>
              <a:rPr lang="en-US" dirty="0"/>
              <a:t>.</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5</a:t>
            </a:fld>
            <a:endParaRPr lang="en-US" dirty="0"/>
          </a:p>
        </p:txBody>
      </p:sp>
    </p:spTree>
    <p:custDataLst>
      <p:tags r:id="rId1"/>
    </p:custDataLst>
    <p:extLst>
      <p:ext uri="{BB962C8B-B14F-4D97-AF65-F5344CB8AC3E}">
        <p14:creationId xmlns:p14="http://schemas.microsoft.com/office/powerpoint/2010/main" val="1015925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11 OVERVIEW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Issues that we’ll explore in hash tables:</a:t>
            </a:r>
          </a:p>
          <a:p>
            <a:pPr marL="341313" indent="-341313">
              <a:buFont typeface="Arial" panose="020B0604020202020204" pitchFamily="34" charset="0"/>
              <a:buChar char="•"/>
            </a:pPr>
            <a:r>
              <a:rPr lang="en-US" dirty="0"/>
              <a:t>How to compute hash functions. We’ll look at several approaches.</a:t>
            </a:r>
          </a:p>
          <a:p>
            <a:pPr marL="341313" indent="-341313">
              <a:buFont typeface="Arial" panose="020B0604020202020204" pitchFamily="34" charset="0"/>
              <a:buChar char="•"/>
            </a:pPr>
            <a:r>
              <a:rPr lang="en-US" dirty="0"/>
              <a:t>What to do when the hash function maps multiple keys to the same table entry. We’ll look at chaining and open addressing.</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6</a:t>
            </a:fld>
            <a:endParaRPr lang="en-US" dirty="0"/>
          </a:p>
        </p:txBody>
      </p:sp>
    </p:spTree>
    <p:custDataLst>
      <p:tags r:id="rId1"/>
    </p:custDataLst>
    <p:extLst>
      <p:ext uri="{BB962C8B-B14F-4D97-AF65-F5344CB8AC3E}">
        <p14:creationId xmlns:p14="http://schemas.microsoft.com/office/powerpoint/2010/main" val="123686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DIRECT-ADDRESS TABLES</a:t>
            </a:r>
          </a:p>
        </p:txBody>
      </p:sp>
      <p:pic>
        <p:nvPicPr>
          <p:cNvPr id="5" name="Content Placeholder 4" descr="Text, letter&#10;&#10;Description automatically generated">
            <a:extLst>
              <a:ext uri="{FF2B5EF4-FFF2-40B4-BE49-F238E27FC236}">
                <a16:creationId xmlns:a16="http://schemas.microsoft.com/office/drawing/2014/main" id="{BD87193F-1BE1-4A32-9771-2FD815AAB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265" y="1825625"/>
            <a:ext cx="10425470" cy="4351338"/>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7</a:t>
            </a:fld>
            <a:endParaRPr lang="en-US" dirty="0"/>
          </a:p>
        </p:txBody>
      </p:sp>
    </p:spTree>
    <p:custDataLst>
      <p:tags r:id="rId1"/>
    </p:custDataLst>
    <p:extLst>
      <p:ext uri="{BB962C8B-B14F-4D97-AF65-F5344CB8AC3E}">
        <p14:creationId xmlns:p14="http://schemas.microsoft.com/office/powerpoint/2010/main" val="63134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DIRECT-ADDRESS TABLES </a:t>
            </a:r>
            <a:r>
              <a:rPr lang="en-US" sz="2200" dirty="0"/>
              <a:t>(continued)</a:t>
            </a:r>
          </a:p>
        </p:txBody>
      </p:sp>
      <p:pic>
        <p:nvPicPr>
          <p:cNvPr id="5" name="Content Placeholder 4">
            <a:extLst>
              <a:ext uri="{FF2B5EF4-FFF2-40B4-BE49-F238E27FC236}">
                <a16:creationId xmlns:a16="http://schemas.microsoft.com/office/drawing/2014/main" id="{BD87193F-1BE1-4A32-9771-2FD815AAB6E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37983" y="1771937"/>
            <a:ext cx="7007243" cy="3351291"/>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8</a:t>
            </a:fld>
            <a:endParaRPr lang="en-US" dirty="0"/>
          </a:p>
        </p:txBody>
      </p:sp>
      <p:pic>
        <p:nvPicPr>
          <p:cNvPr id="4" name="Picture 3" descr="Text&#10;&#10;Description automatically generated">
            <a:extLst>
              <a:ext uri="{FF2B5EF4-FFF2-40B4-BE49-F238E27FC236}">
                <a16:creationId xmlns:a16="http://schemas.microsoft.com/office/drawing/2014/main" id="{ADA1BD89-5BD3-4850-BFB6-F1E2BF5BF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8957" y="2458845"/>
            <a:ext cx="4003604" cy="2872397"/>
          </a:xfrm>
          <a:prstGeom prst="rect">
            <a:avLst/>
          </a:prstGeom>
        </p:spPr>
      </p:pic>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CE0C83C5-7332-4625-8D4A-3245DAFF053F}"/>
                  </a:ext>
                </a:extLst>
              </p:cNvPr>
              <p:cNvSpPr txBox="1">
                <a:spLocks/>
              </p:cNvSpPr>
              <p:nvPr/>
            </p:nvSpPr>
            <p:spPr>
              <a:xfrm>
                <a:off x="7867859" y="1620896"/>
                <a:ext cx="4245800" cy="1675899"/>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Dictionary operations are trivial and take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(1)</m:t>
                    </m:r>
                  </m:oMath>
                </a14:m>
                <a:r>
                  <a:rPr lang="en-US" sz="2400" dirty="0"/>
                  <a:t> time each:</a:t>
                </a:r>
              </a:p>
            </p:txBody>
          </p:sp>
        </mc:Choice>
        <mc:Fallback xmlns="">
          <p:sp>
            <p:nvSpPr>
              <p:cNvPr id="7" name="Text Placeholder 6">
                <a:extLst>
                  <a:ext uri="{FF2B5EF4-FFF2-40B4-BE49-F238E27FC236}">
                    <a16:creationId xmlns:a16="http://schemas.microsoft.com/office/drawing/2014/main" id="{CE0C83C5-7332-4625-8D4A-3245DAFF053F}"/>
                  </a:ext>
                </a:extLst>
              </p:cNvPr>
              <p:cNvSpPr txBox="1">
                <a:spLocks noRot="1" noChangeAspect="1" noMove="1" noResize="1" noEditPoints="1" noAdjustHandles="1" noChangeArrowheads="1" noChangeShapeType="1" noTextEdit="1"/>
              </p:cNvSpPr>
              <p:nvPr/>
            </p:nvSpPr>
            <p:spPr>
              <a:xfrm>
                <a:off x="7867859" y="1620896"/>
                <a:ext cx="4245800" cy="1675899"/>
              </a:xfrm>
              <a:prstGeom prst="rect">
                <a:avLst/>
              </a:prstGeom>
              <a:blipFill>
                <a:blip r:embed="rId5"/>
                <a:stretch>
                  <a:fillRect l="-2299" t="-5091" r="-1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84A3268-72A3-4648-8458-16B91855A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667914"/>
            <a:ext cx="10335567" cy="815239"/>
          </a:xfrm>
          <a:prstGeom prst="rect">
            <a:avLst/>
          </a:prstGeom>
        </p:spPr>
      </p:pic>
    </p:spTree>
    <p:custDataLst>
      <p:tags r:id="rId1"/>
    </p:custDataLst>
    <p:extLst>
      <p:ext uri="{BB962C8B-B14F-4D97-AF65-F5344CB8AC3E}">
        <p14:creationId xmlns:p14="http://schemas.microsoft.com/office/powerpoint/2010/main" val="53140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nchor="t"/>
          <a:lstStyle/>
          <a:p>
            <a:r>
              <a:rPr lang="en-US" dirty="0"/>
              <a:t>HASH TABLES</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9</a:t>
            </a:fld>
            <a:endParaRPr lang="en-US" dirty="0"/>
          </a:p>
        </p:txBody>
      </p:sp>
      <p:pic>
        <p:nvPicPr>
          <p:cNvPr id="7" name="Content Placeholder 6">
            <a:extLst>
              <a:ext uri="{FF2B5EF4-FFF2-40B4-BE49-F238E27FC236}">
                <a16:creationId xmlns:a16="http://schemas.microsoft.com/office/drawing/2014/main" id="{DFB01D55-38F4-4269-8B09-1C96E822CA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8584" y="1143606"/>
            <a:ext cx="10515600" cy="798772"/>
          </a:xfrm>
        </p:spPr>
      </p:pic>
      <p:pic>
        <p:nvPicPr>
          <p:cNvPr id="9" name="Picture 8" descr="Text&#10;&#10;Description automatically generated">
            <a:extLst>
              <a:ext uri="{FF2B5EF4-FFF2-40B4-BE49-F238E27FC236}">
                <a16:creationId xmlns:a16="http://schemas.microsoft.com/office/drawing/2014/main" id="{8AF65B5C-1685-41BF-9536-5119905C9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84" y="1973925"/>
            <a:ext cx="10606165" cy="1947877"/>
          </a:xfrm>
          <a:prstGeom prst="rect">
            <a:avLst/>
          </a:prstGeom>
        </p:spPr>
      </p:pic>
      <p:pic>
        <p:nvPicPr>
          <p:cNvPr id="12" name="Picture 11" descr="Text&#10;&#10;Description automatically generated">
            <a:extLst>
              <a:ext uri="{FF2B5EF4-FFF2-40B4-BE49-F238E27FC236}">
                <a16:creationId xmlns:a16="http://schemas.microsoft.com/office/drawing/2014/main" id="{4FCE77CC-F60B-407F-949D-B4E0E31BC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584" y="3788594"/>
            <a:ext cx="10658553" cy="3019447"/>
          </a:xfrm>
          <a:prstGeom prst="rect">
            <a:avLst/>
          </a:prstGeom>
        </p:spPr>
      </p:pic>
    </p:spTree>
    <p:custDataLst>
      <p:tags r:id="rId1"/>
    </p:custDataLst>
    <p:extLst>
      <p:ext uri="{BB962C8B-B14F-4D97-AF65-F5344CB8AC3E}">
        <p14:creationId xmlns:p14="http://schemas.microsoft.com/office/powerpoint/2010/main" val="61651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ITLE_W_TEXT" val="FUQ6MiPQ"/>
  <p:tag name="ARTICULATE_SLIDE_THUMBNAIL_REFRESH" val="1"/>
  <p:tag name="ARTICULATE_PROJECT_OPEN" val="0"/>
  <p:tag name="ARTICULATE_SLIDE_COUNT" val="4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_w_Text">
  <a:themeElements>
    <a:clrScheme name="MITP">
      <a:dk1>
        <a:srgbClr val="434343"/>
      </a:dk1>
      <a:lt1>
        <a:sysClr val="window" lastClr="FFFFFF"/>
      </a:lt1>
      <a:dk2>
        <a:srgbClr val="A78966"/>
      </a:dk2>
      <a:lt2>
        <a:srgbClr val="EAE4DA"/>
      </a:lt2>
      <a:accent1>
        <a:srgbClr val="035B92"/>
      </a:accent1>
      <a:accent2>
        <a:srgbClr val="BE3048"/>
      </a:accent2>
      <a:accent3>
        <a:srgbClr val="C2E7FE"/>
      </a:accent3>
      <a:accent4>
        <a:srgbClr val="ECB6BF"/>
      </a:accent4>
      <a:accent5>
        <a:srgbClr val="035B92"/>
      </a:accent5>
      <a:accent6>
        <a:srgbClr val="BE3048"/>
      </a:accent6>
      <a:hlink>
        <a:srgbClr val="035B92"/>
      </a:hlink>
      <a:folHlink>
        <a:srgbClr val="BE3048"/>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13433</TotalTime>
  <Words>1388</Words>
  <Application>Microsoft Macintosh PowerPoint</Application>
  <PresentationFormat>Widescreen</PresentationFormat>
  <Paragraphs>182</Paragraphs>
  <Slides>45</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Cambria Math</vt:lpstr>
      <vt:lpstr>Palatino Linotype</vt:lpstr>
      <vt:lpstr>Times New Roman</vt:lpstr>
      <vt:lpstr>Wingdings</vt:lpstr>
      <vt:lpstr>Title_w_Text</vt:lpstr>
      <vt:lpstr>INTRODUCTION TO</vt:lpstr>
      <vt:lpstr>LECTURE NOTES FOR CHAPTER 11</vt:lpstr>
      <vt:lpstr>CHAPTER 11 OVERVIEW</vt:lpstr>
      <vt:lpstr>CHAPTER 11 OVERVIEW (continued)</vt:lpstr>
      <vt:lpstr>CHAPTER 11 OVERVIEW (continued)</vt:lpstr>
      <vt:lpstr>CHAPTER 11 OVERVIEW (continued)</vt:lpstr>
      <vt:lpstr>DIRECT-ADDRESS TABLES</vt:lpstr>
      <vt:lpstr>DIRECT-ADDRESS TABLES (continued)</vt:lpstr>
      <vt:lpstr>HASH TABLES</vt:lpstr>
      <vt:lpstr>HASH TABLES (continued)</vt:lpstr>
      <vt:lpstr>HASH TABLES (continued)</vt:lpstr>
      <vt:lpstr>COLLISION RESOLUTION BY CHAINING</vt:lpstr>
      <vt:lpstr>COLLISION RESOLUTION BY CHAINING (continued)</vt:lpstr>
      <vt:lpstr>ANALYSIS OF HASHING WITH CHAINING</vt:lpstr>
      <vt:lpstr>ANALYSIS OF HASHING WITH CHAINING (continued)</vt:lpstr>
      <vt:lpstr>UNSUCCESSFUL SEARCH</vt:lpstr>
      <vt:lpstr>SUCCESSFUL SEARCH</vt:lpstr>
      <vt:lpstr>SEARCH ANALYSIS</vt:lpstr>
      <vt:lpstr>HASH FUNCTIONS</vt:lpstr>
      <vt:lpstr>KEYS ARE INTEGERS, VECTORS, OR STRINGS</vt:lpstr>
      <vt:lpstr>STATIC HASHING</vt:lpstr>
      <vt:lpstr>MULTIPLICATION METHOD</vt:lpstr>
      <vt:lpstr>RANDOM HASHING</vt:lpstr>
      <vt:lpstr>RANDOM HASHING (continued)</vt:lpstr>
      <vt:lpstr>ACHIEVABLE PROPERTIES OF RANDOM HASHING</vt:lpstr>
      <vt:lpstr>BASED ON NUMBER THEORY</vt:lpstr>
      <vt:lpstr>BASED ON NUMBER THEORY (continued)</vt:lpstr>
      <vt:lpstr>OPEN ADDRESSING</vt:lpstr>
      <vt:lpstr>OPEN ADDRESSING (continued)</vt:lpstr>
      <vt:lpstr>OPEN ADDRESSING (continued)</vt:lpstr>
      <vt:lpstr>PSEUDOCODE FOR INSERTION</vt:lpstr>
      <vt:lpstr>PSEUDOCODE FOR SEARCHING</vt:lpstr>
      <vt:lpstr>DELETION</vt:lpstr>
      <vt:lpstr>DELETION (continued)</vt:lpstr>
      <vt:lpstr>HOW TO COMPUTE PROBE SEQUENCES</vt:lpstr>
      <vt:lpstr>DOUBLE HASHING</vt:lpstr>
      <vt:lpstr>DOUBLE HASHING (continued)</vt:lpstr>
      <vt:lpstr>LINEAR PROBING</vt:lpstr>
      <vt:lpstr>ANALYSIS OF OPEN-ADDRESS HASHING</vt:lpstr>
      <vt:lpstr>ANALYSIS OF OPEN-ADDRESS HASHING (continued)</vt:lpstr>
      <vt:lpstr>ANALYSIS OF OPEN-ADDRESS HASHING (continued)</vt:lpstr>
      <vt:lpstr>ANALYSIS OF OPEN-ADDRESS HASHING (continued)</vt:lpstr>
      <vt:lpstr>ANALYSIS OF OPEN-ADDRESS HASHING (continued)</vt:lpstr>
      <vt:lpstr>PRACTICAL CONSIDERATIONS</vt:lpstr>
      <vt:lpstr>ANALYSIS OF LINEAR PROBING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Agate</dc:creator>
  <cp:lastModifiedBy>Agate Development MI</cp:lastModifiedBy>
  <cp:revision>155</cp:revision>
  <dcterms:created xsi:type="dcterms:W3CDTF">2022-01-04T15:58:33Z</dcterms:created>
  <dcterms:modified xsi:type="dcterms:W3CDTF">2022-05-19T16:12:50Z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25741EB2-0642-4A76-8AEA-E5FD2C2CF090</vt:lpwstr>
  </property>
  <property fmtid="{D5CDD505-2E9C-101B-9397-08002B2CF9AE}" pid="3" name="ArticulatePath">
    <vt:lpwstr>MITP Template</vt:lpwstr>
  </property>
</Properties>
</file>